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7FFE6307_A633E576.xml" ContentType="application/vnd.ms-powerpoint.comments+xml"/>
  <Override PartName="/ppt/notesSlides/notesSlide2.xml" ContentType="application/vnd.openxmlformats-officedocument.presentationml.notesSlide+xml"/>
  <Override PartName="/ppt/comments/modernComment_7FFE62EC_7A0A1E7C.xml" ContentType="application/vnd.ms-powerpoint.comments+xml"/>
  <Override PartName="/ppt/comments/modernComment_7FFE62F1_35C14C60.xml" ContentType="application/vnd.ms-powerpoint.comment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modernComment_7FFE6302_5B0B405F.xml" ContentType="application/vnd.ms-powerpoint.comments+xml"/>
  <Override PartName="/ppt/notesSlides/notesSlide4.xml" ContentType="application/vnd.openxmlformats-officedocument.presentationml.notesSlide+xml"/>
  <Override PartName="/ppt/comments/modernComment_7FFE6305_6B7CD8AE.xml" ContentType="application/vnd.ms-powerpoint.comments+xml"/>
  <Override PartName="/ppt/notesSlides/notesSlide5.xml" ContentType="application/vnd.openxmlformats-officedocument.presentationml.notesSlide+xml"/>
  <Override PartName="/ppt/comments/modernComment_7FFE62D7_B86BC07C.xml" ContentType="application/vnd.ms-powerpoint.comment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modernComment_7FFE630B_D22C740B.xml" ContentType="application/vnd.ms-powerpoint.comments+xml"/>
  <Override PartName="/ppt/notesSlides/notesSlide6.xml" ContentType="application/vnd.openxmlformats-officedocument.presentationml.notesSlide+xml"/>
  <Override PartName="/ppt/comments/modernComment_7FFE62D0_6C10F71E.xml" ContentType="application/vnd.ms-powerpoint.comment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89" r:id="rId1"/>
    <p:sldMasterId id="2147483670" r:id="rId2"/>
  </p:sldMasterIdLst>
  <p:notesMasterIdLst>
    <p:notesMasterId r:id="rId33"/>
  </p:notesMasterIdLst>
  <p:sldIdLst>
    <p:sldId id="2147377926" r:id="rId3"/>
    <p:sldId id="2147377867" r:id="rId4"/>
    <p:sldId id="2147377868" r:id="rId5"/>
    <p:sldId id="2147377927" r:id="rId6"/>
    <p:sldId id="2147377923" r:id="rId7"/>
    <p:sldId id="2147377928" r:id="rId8"/>
    <p:sldId id="2147377887" r:id="rId9"/>
    <p:sldId id="2147377929" r:id="rId10"/>
    <p:sldId id="2147377943" r:id="rId11"/>
    <p:sldId id="2147377900" r:id="rId12"/>
    <p:sldId id="2147377930" r:id="rId13"/>
    <p:sldId id="2147377906" r:id="rId14"/>
    <p:sldId id="2147377902" r:id="rId15"/>
    <p:sldId id="2147377877" r:id="rId16"/>
    <p:sldId id="2147377944" r:id="rId17"/>
    <p:sldId id="2147377932" r:id="rId18"/>
    <p:sldId id="2147377905" r:id="rId19"/>
    <p:sldId id="2147377941" r:id="rId20"/>
    <p:sldId id="2147377922" r:id="rId21"/>
    <p:sldId id="2147377945" r:id="rId22"/>
    <p:sldId id="2147377882" r:id="rId23"/>
    <p:sldId id="2147377925" r:id="rId24"/>
    <p:sldId id="2147377946" r:id="rId25"/>
    <p:sldId id="2147377879" r:id="rId26"/>
    <p:sldId id="2147377931" r:id="rId27"/>
    <p:sldId id="2147377947" r:id="rId28"/>
    <p:sldId id="2147377872" r:id="rId29"/>
    <p:sldId id="2147377942" r:id="rId30"/>
    <p:sldId id="2147377920" r:id="rId31"/>
    <p:sldId id="2147377883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01CE00-D476-A0FD-AD4E-02A3502AB1C4}" name="Pugliese, Matthew" initials="MP" userId="S::Matthew.Pugliese@ct.gov::4ed31aa7-c619-44a8-b0d3-123da3dd480e" providerId="AD"/>
  <p188:author id="{E40E971C-60EC-8252-128F-0503A4C709B6}" name="Kyle Abercrombie" initials="KA" userId="S::Kyle.Abercrombie@ct.gov::8eada3f1-33d9-40bd-a306-0ea1291c6910" providerId="AD"/>
  <p188:author id="{E770312E-E4CF-97A1-9914-6E5C9D70DF4C}" name="Anthony, Anthony" initials="AA" userId="S::anthony.anthony@ct.gov::11ebd87a-0b55-4ef1-86a8-b8d2223379d2" providerId="AD"/>
  <p188:author id="{99CFED3A-5A97-4878-BEA9-DA67BFDCD693}" name="Prakash, Nandika" initials="NP" userId="S::Nandika.Prakash@ct.gov::eba0d227-11e5-4cff-a67a-6e36a29a4909" providerId="AD"/>
  <p188:author id="{F1F3986A-9AE4-9F26-A873-A48E8B76E5E9}" name="La Luz, Maribel" initials="LM" userId="S::maribel.laluz@ct.gov::8d7433e2-d0c9-481a-b5aa-ca3029718d1c" providerId="AD"/>
  <p188:author id="{85BDA583-878F-927B-21BE-DBC743BBFCCF}" name="Steuber, David" initials="DS" userId="S::David.Steuber@ct.gov::f0a690d5-3863-4cff-94db-915b1a32a94e" providerId="AD"/>
  <p188:author id="{C58A469D-C127-09D0-6D2F-B2D39F4D7722}" name="O'Keefe, Daniel" initials="OD" userId="S::daniel.okeefe@ct.gov::4a7b0de0-efcb-4498-8322-4977ed1be3b1" providerId="AD"/>
  <p188:author id="{59DBDBA2-EFDD-6199-437A-B06E3181B3BC}" name="O'Keefe, Daniel" initials="DO" userId="S::Daniel.OKeefe@ct.gov::4a7b0de0-efcb-4498-8322-4977ed1be3b1" providerId="AD"/>
  <p188:author id="{7D8CADB0-769C-AE25-D7E4-0587680C4E43}" name="Prakash, Nandika" initials="PN" userId="S::nandika.prakash@ct.gov::eba0d227-11e5-4cff-a67a-6e36a29a4909" providerId="AD"/>
  <p188:author id="{AA578FCB-1879-00CF-7F3F-4F1B0FF4D78B}" name="Chandy, Binu" initials="CB" userId="S::binu.chandy@ct.gov::1076f57a-3e5d-4f3e-b596-02d8b73936b7" providerId="AD"/>
  <p188:author id="{883AF2DB-3B27-0F55-110E-7B4AF5D3DEC6}" name="La Luz, Maribel" initials="LLM" userId="S::Maribel.LaLuz@ct.gov::8d7433e2-d0c9-481a-b5aa-ca3029718d1c" providerId="AD"/>
  <p188:author id="{15D32CEC-ADE3-E9E3-4FFD-7D59C4E425BF}" name="Hall, Michelle A" initials="HA" userId="S::michelle.amy.hall@ct.gov::d5f2e3bc-bf13-4863-af2f-0fc83d9fdd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124"/>
    <a:srgbClr val="00214D"/>
    <a:srgbClr val="C6D4FB"/>
    <a:srgbClr val="3371E7"/>
    <a:srgbClr val="D8343E"/>
    <a:srgbClr val="6F94F6"/>
    <a:srgbClr val="FAAA19"/>
    <a:srgbClr val="02B346"/>
    <a:srgbClr val="FF5F00"/>
    <a:srgbClr val="F57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BF7882-D1DA-2365-980B-DB501239679B}" v="10" dt="2024-10-21T20:19:22.2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howGuides="1">
      <p:cViewPr varScale="1">
        <p:scale>
          <a:sx n="122" d="100"/>
          <a:sy n="122" d="100"/>
        </p:scale>
        <p:origin x="114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8/10/relationships/authors" Target="authors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tgovexec-my.sharepoint.com/personal/daniel_okeefe_ct_gov/Documents/Economic%20Team/GDP/2023%20GD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417634222533589E-2"/>
          <c:y val="1.7056173883013535E-2"/>
          <c:w val="0.91923577138455126"/>
          <c:h val="0.77429997308378873"/>
        </c:manualLayout>
      </c:layout>
      <c:lineChart>
        <c:grouping val="standard"/>
        <c:varyColors val="0"/>
        <c:ser>
          <c:idx val="0"/>
          <c:order val="0"/>
          <c:tx>
            <c:strRef>
              <c:f>'[2023 GDP.xlsx]Manufacturing by State'!$N$8</c:f>
              <c:strCache>
                <c:ptCount val="1"/>
                <c:pt idx="0">
                  <c:v>Connecticut</c:v>
                </c:pt>
              </c:strCache>
            </c:strRef>
          </c:tx>
          <c:spPr>
            <a:ln w="57150" cap="rnd">
              <a:solidFill>
                <a:srgbClr val="3371E7"/>
              </a:solidFill>
              <a:round/>
            </a:ln>
            <a:effectLst/>
          </c:spPr>
          <c:marker>
            <c:symbol val="none"/>
          </c:marker>
          <c:cat>
            <c:strRef>
              <c:f>'[2023 GDP.xlsx]Manufacturing by State'!$O$7:$U$7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</c:strRef>
          </c:cat>
          <c:val>
            <c:numRef>
              <c:f>'[2023 GDP.xlsx]Manufacturing by State'!$O$8:$U$8</c:f>
              <c:numCache>
                <c:formatCode>0.0%</c:formatCode>
                <c:ptCount val="7"/>
                <c:pt idx="0">
                  <c:v>0.10360306577706407</c:v>
                </c:pt>
                <c:pt idx="1">
                  <c:v>0.11447439533721705</c:v>
                </c:pt>
                <c:pt idx="2">
                  <c:v>0.11730862222001798</c:v>
                </c:pt>
                <c:pt idx="3">
                  <c:v>0.11707336877718705</c:v>
                </c:pt>
                <c:pt idx="4">
                  <c:v>0.11926536572701096</c:v>
                </c:pt>
                <c:pt idx="5">
                  <c:v>0.12193532483604945</c:v>
                </c:pt>
                <c:pt idx="6">
                  <c:v>0.12230842347293688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25-462E-AA1B-BDC2403B8B9E}"/>
            </c:ext>
          </c:extLst>
        </c:ser>
        <c:ser>
          <c:idx val="2"/>
          <c:order val="1"/>
          <c:tx>
            <c:strRef>
              <c:f>'[2023 GDP.xlsx]Manufacturing by State'!$N$10</c:f>
              <c:strCache>
                <c:ptCount val="1"/>
                <c:pt idx="0">
                  <c:v>New York</c:v>
                </c:pt>
              </c:strCache>
            </c:strRef>
          </c:tx>
          <c:spPr>
            <a:ln w="57150" cap="rnd">
              <a:solidFill>
                <a:srgbClr val="00214D"/>
              </a:solidFill>
              <a:round/>
            </a:ln>
            <a:effectLst/>
          </c:spPr>
          <c:marker>
            <c:symbol val="none"/>
          </c:marker>
          <c:cat>
            <c:strRef>
              <c:f>'[2023 GDP.xlsx]Manufacturing by State'!$O$7:$U$7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</c:strRef>
          </c:cat>
          <c:val>
            <c:numRef>
              <c:f>'[2023 GDP.xlsx]Manufacturing by State'!$O$10:$U$10</c:f>
              <c:numCache>
                <c:formatCode>0.0%</c:formatCode>
                <c:ptCount val="7"/>
                <c:pt idx="0">
                  <c:v>4.2724993902329075E-2</c:v>
                </c:pt>
                <c:pt idx="1">
                  <c:v>4.0937088859940511E-2</c:v>
                </c:pt>
                <c:pt idx="2">
                  <c:v>4.2461804519220263E-2</c:v>
                </c:pt>
                <c:pt idx="3">
                  <c:v>4.1337002213542112E-2</c:v>
                </c:pt>
                <c:pt idx="4">
                  <c:v>4.1069957520915676E-2</c:v>
                </c:pt>
                <c:pt idx="5">
                  <c:v>3.9920168961635125E-2</c:v>
                </c:pt>
                <c:pt idx="6">
                  <c:v>3.9368950215578055E-2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25-462E-AA1B-BDC2403B8B9E}"/>
            </c:ext>
          </c:extLst>
        </c:ser>
        <c:ser>
          <c:idx val="3"/>
          <c:order val="2"/>
          <c:tx>
            <c:strRef>
              <c:f>'[2023 GDP.xlsx]Manufacturing by State'!$N$11</c:f>
              <c:strCache>
                <c:ptCount val="1"/>
                <c:pt idx="0">
                  <c:v>Massachusetts</c:v>
                </c:pt>
              </c:strCache>
            </c:strRef>
          </c:tx>
          <c:spPr>
            <a:ln w="57150" cap="rnd">
              <a:solidFill>
                <a:srgbClr val="FAAA19"/>
              </a:solidFill>
              <a:round/>
            </a:ln>
            <a:effectLst/>
          </c:spPr>
          <c:marker>
            <c:symbol val="none"/>
          </c:marker>
          <c:cat>
            <c:strRef>
              <c:f>'[2023 GDP.xlsx]Manufacturing by State'!$O$7:$U$7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</c:strRef>
          </c:cat>
          <c:val>
            <c:numRef>
              <c:f>'[2023 GDP.xlsx]Manufacturing by State'!$O$11:$U$11</c:f>
              <c:numCache>
                <c:formatCode>0.0%</c:formatCode>
                <c:ptCount val="7"/>
                <c:pt idx="0">
                  <c:v>8.7794036701228026E-2</c:v>
                </c:pt>
                <c:pt idx="1">
                  <c:v>9.0039709639532756E-2</c:v>
                </c:pt>
                <c:pt idx="2">
                  <c:v>8.6414618368389123E-2</c:v>
                </c:pt>
                <c:pt idx="3">
                  <c:v>8.7161837077694135E-2</c:v>
                </c:pt>
                <c:pt idx="4">
                  <c:v>8.617132797723985E-2</c:v>
                </c:pt>
                <c:pt idx="5">
                  <c:v>8.2901235476936924E-2</c:v>
                </c:pt>
                <c:pt idx="6">
                  <c:v>7.7374662764302077E-2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625-462E-AA1B-BDC2403B8B9E}"/>
            </c:ext>
          </c:extLst>
        </c:ser>
        <c:ser>
          <c:idx val="4"/>
          <c:order val="3"/>
          <c:tx>
            <c:strRef>
              <c:f>'[2023 GDP.xlsx]Manufacturing by State'!$N$12</c:f>
              <c:strCache>
                <c:ptCount val="1"/>
                <c:pt idx="0">
                  <c:v>New Jersey</c:v>
                </c:pt>
              </c:strCache>
            </c:strRef>
          </c:tx>
          <c:spPr>
            <a:ln w="57150" cap="rnd">
              <a:solidFill>
                <a:srgbClr val="6F94F6"/>
              </a:solidFill>
              <a:round/>
            </a:ln>
            <a:effectLst/>
          </c:spPr>
          <c:marker>
            <c:symbol val="none"/>
          </c:marker>
          <c:cat>
            <c:strRef>
              <c:f>'[2023 GDP.xlsx]Manufacturing by State'!$O$7:$U$7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</c:strRef>
          </c:cat>
          <c:val>
            <c:numRef>
              <c:f>'[2023 GDP.xlsx]Manufacturing by State'!$O$12:$U$12</c:f>
              <c:numCache>
                <c:formatCode>0.0%</c:formatCode>
                <c:ptCount val="7"/>
                <c:pt idx="0">
                  <c:v>7.9183787738310335E-2</c:v>
                </c:pt>
                <c:pt idx="1">
                  <c:v>8.9326078008582097E-2</c:v>
                </c:pt>
                <c:pt idx="2">
                  <c:v>8.795342553613153E-2</c:v>
                </c:pt>
                <c:pt idx="3">
                  <c:v>8.8476096416383682E-2</c:v>
                </c:pt>
                <c:pt idx="4">
                  <c:v>8.391375480853841E-2</c:v>
                </c:pt>
                <c:pt idx="5">
                  <c:v>8.1638696008682426E-2</c:v>
                </c:pt>
                <c:pt idx="6">
                  <c:v>8.0103241483407792E-2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625-462E-AA1B-BDC2403B8B9E}"/>
            </c:ext>
          </c:extLst>
        </c:ser>
        <c:ser>
          <c:idx val="5"/>
          <c:order val="4"/>
          <c:tx>
            <c:strRef>
              <c:f>'[2023 GDP.xlsx]Manufacturing by State'!$N$13</c:f>
              <c:strCache>
                <c:ptCount val="1"/>
                <c:pt idx="0">
                  <c:v>Rhode Island</c:v>
                </c:pt>
              </c:strCache>
            </c:strRef>
          </c:tx>
          <c:spPr>
            <a:ln w="57150" cap="rnd">
              <a:solidFill>
                <a:srgbClr val="02B346"/>
              </a:solidFill>
              <a:round/>
            </a:ln>
            <a:effectLst/>
          </c:spPr>
          <c:marker>
            <c:symbol val="none"/>
          </c:marker>
          <c:cat>
            <c:strRef>
              <c:f>'[2023 GDP.xlsx]Manufacturing by State'!$O$7:$U$7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</c:strRef>
          </c:cat>
          <c:val>
            <c:numRef>
              <c:f>'[2023 GDP.xlsx]Manufacturing by State'!$O$13:$U$13</c:f>
              <c:numCache>
                <c:formatCode>0.0%</c:formatCode>
                <c:ptCount val="7"/>
                <c:pt idx="0">
                  <c:v>7.9909343968855698E-2</c:v>
                </c:pt>
                <c:pt idx="1">
                  <c:v>8.3324679392782791E-2</c:v>
                </c:pt>
                <c:pt idx="2">
                  <c:v>7.8113672732374975E-2</c:v>
                </c:pt>
                <c:pt idx="3">
                  <c:v>8.3077695545712163E-2</c:v>
                </c:pt>
                <c:pt idx="4">
                  <c:v>8.2573592443231272E-2</c:v>
                </c:pt>
                <c:pt idx="5">
                  <c:v>8.1740254603165419E-2</c:v>
                </c:pt>
                <c:pt idx="6">
                  <c:v>8.032596410469095E-2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625-462E-AA1B-BDC2403B8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8191760"/>
        <c:axId val="778189360"/>
      </c:lineChart>
      <c:catAx>
        <c:axId val="77819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n-US"/>
          </a:p>
        </c:txPr>
        <c:crossAx val="778189360"/>
        <c:crosses val="autoZero"/>
        <c:auto val="1"/>
        <c:lblAlgn val="ctr"/>
        <c:lblOffset val="100"/>
        <c:noMultiLvlLbl val="0"/>
      </c:catAx>
      <c:valAx>
        <c:axId val="778189360"/>
        <c:scaling>
          <c:orientation val="minMax"/>
          <c:max val="0.13"/>
          <c:min val="3.0000000000000006E-2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n-US"/>
          </a:p>
        </c:txPr>
        <c:crossAx val="77819176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1.9259323866783449E-2"/>
          <c:y val="0.89540394488054376"/>
          <c:w val="0.96263993885830434"/>
          <c:h val="0.10459599912055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'JOLTS Job openings rates inc NE'!$B$5</c:f>
              <c:strCache>
                <c:ptCount val="1"/>
                <c:pt idx="0">
                  <c:v>US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'JOLTS Job openings rates inc NE'!$C$4:$BQ$4</c:f>
              <c:strCache>
                <c:ptCount val="67"/>
                <c:pt idx="0">
                  <c:v>Jan
2019</c:v>
                </c:pt>
                <c:pt idx="1">
                  <c:v>Feb
2019</c:v>
                </c:pt>
                <c:pt idx="2">
                  <c:v>Mar
2019</c:v>
                </c:pt>
                <c:pt idx="3">
                  <c:v>Apr
2019</c:v>
                </c:pt>
                <c:pt idx="4">
                  <c:v>May
2019</c:v>
                </c:pt>
                <c:pt idx="5">
                  <c:v>Jun
2019</c:v>
                </c:pt>
                <c:pt idx="6">
                  <c:v>Jul
2019</c:v>
                </c:pt>
                <c:pt idx="7">
                  <c:v>Aug
2019</c:v>
                </c:pt>
                <c:pt idx="8">
                  <c:v>Sep
2019</c:v>
                </c:pt>
                <c:pt idx="9">
                  <c:v>Oct
2019</c:v>
                </c:pt>
                <c:pt idx="10">
                  <c:v>Nov
2019</c:v>
                </c:pt>
                <c:pt idx="11">
                  <c:v>Dec
2019</c:v>
                </c:pt>
                <c:pt idx="12">
                  <c:v>Jan
2020</c:v>
                </c:pt>
                <c:pt idx="13">
                  <c:v>Feb
2020</c:v>
                </c:pt>
                <c:pt idx="14">
                  <c:v>Mar
2020</c:v>
                </c:pt>
                <c:pt idx="15">
                  <c:v>Apr
2020</c:v>
                </c:pt>
                <c:pt idx="16">
                  <c:v>May
2020</c:v>
                </c:pt>
                <c:pt idx="17">
                  <c:v>Jun
2020</c:v>
                </c:pt>
                <c:pt idx="18">
                  <c:v>Jul
2020</c:v>
                </c:pt>
                <c:pt idx="19">
                  <c:v>Aug
2020</c:v>
                </c:pt>
                <c:pt idx="20">
                  <c:v>Sep
2020</c:v>
                </c:pt>
                <c:pt idx="21">
                  <c:v>Oct
2020</c:v>
                </c:pt>
                <c:pt idx="22">
                  <c:v>Nov
2020</c:v>
                </c:pt>
                <c:pt idx="23">
                  <c:v>Dec
2020</c:v>
                </c:pt>
                <c:pt idx="24">
                  <c:v>Jan
2021</c:v>
                </c:pt>
                <c:pt idx="25">
                  <c:v>Feb
2021</c:v>
                </c:pt>
                <c:pt idx="26">
                  <c:v>Mar
2021</c:v>
                </c:pt>
                <c:pt idx="27">
                  <c:v>Apr
2021</c:v>
                </c:pt>
                <c:pt idx="28">
                  <c:v>May
2021</c:v>
                </c:pt>
                <c:pt idx="29">
                  <c:v>Jun
2021</c:v>
                </c:pt>
                <c:pt idx="30">
                  <c:v>Jul
2021</c:v>
                </c:pt>
                <c:pt idx="31">
                  <c:v>Aug
2021</c:v>
                </c:pt>
                <c:pt idx="32">
                  <c:v>Sep
2021</c:v>
                </c:pt>
                <c:pt idx="33">
                  <c:v>Oct
2021</c:v>
                </c:pt>
                <c:pt idx="34">
                  <c:v>Nov
2021</c:v>
                </c:pt>
                <c:pt idx="35">
                  <c:v>Dec
2021</c:v>
                </c:pt>
                <c:pt idx="36">
                  <c:v>Jan
2022</c:v>
                </c:pt>
                <c:pt idx="37">
                  <c:v>Feb
2022</c:v>
                </c:pt>
                <c:pt idx="38">
                  <c:v>Mar
2022</c:v>
                </c:pt>
                <c:pt idx="39">
                  <c:v>Apr
2022</c:v>
                </c:pt>
                <c:pt idx="40">
                  <c:v>May
2022</c:v>
                </c:pt>
                <c:pt idx="41">
                  <c:v>Jun
2022</c:v>
                </c:pt>
                <c:pt idx="42">
                  <c:v>Jul
2022</c:v>
                </c:pt>
                <c:pt idx="43">
                  <c:v>Aug
2022</c:v>
                </c:pt>
                <c:pt idx="44">
                  <c:v>Sep
2022</c:v>
                </c:pt>
                <c:pt idx="45">
                  <c:v>Oct
2022</c:v>
                </c:pt>
                <c:pt idx="46">
                  <c:v>Nov
2022</c:v>
                </c:pt>
                <c:pt idx="47">
                  <c:v>Dec
2022</c:v>
                </c:pt>
                <c:pt idx="48">
                  <c:v>Jan
2023</c:v>
                </c:pt>
                <c:pt idx="49">
                  <c:v>Feb
2023</c:v>
                </c:pt>
                <c:pt idx="50">
                  <c:v>Mar
2023</c:v>
                </c:pt>
                <c:pt idx="51">
                  <c:v>Apr
2023</c:v>
                </c:pt>
                <c:pt idx="52">
                  <c:v>May
2023</c:v>
                </c:pt>
                <c:pt idx="53">
                  <c:v>Jun
2023</c:v>
                </c:pt>
                <c:pt idx="54">
                  <c:v>Jul
2023</c:v>
                </c:pt>
                <c:pt idx="55">
                  <c:v>Aug
2023</c:v>
                </c:pt>
                <c:pt idx="56">
                  <c:v>Sep
2023</c:v>
                </c:pt>
                <c:pt idx="57">
                  <c:v>Oct
2023</c:v>
                </c:pt>
                <c:pt idx="58">
                  <c:v>Nov
2023</c:v>
                </c:pt>
                <c:pt idx="59">
                  <c:v>Dec
2023</c:v>
                </c:pt>
                <c:pt idx="60">
                  <c:v>Jan
2024</c:v>
                </c:pt>
                <c:pt idx="61">
                  <c:v>Feb
2024</c:v>
                </c:pt>
                <c:pt idx="62">
                  <c:v>Mar
2024</c:v>
                </c:pt>
                <c:pt idx="63">
                  <c:v>Apr
2024</c:v>
                </c:pt>
                <c:pt idx="64">
                  <c:v>May
2024</c:v>
                </c:pt>
                <c:pt idx="65">
                  <c:v>Jun
2024</c:v>
                </c:pt>
                <c:pt idx="66">
                  <c:v>Jul
2024</c:v>
                </c:pt>
              </c:strCache>
            </c:strRef>
          </c:cat>
          <c:val>
            <c:numRef>
              <c:f>'JOLTS Job openings rates inc NE'!$C$5:$BQ$5</c:f>
              <c:numCache>
                <c:formatCode>#0.0</c:formatCode>
                <c:ptCount val="67"/>
                <c:pt idx="0">
                  <c:v>4.8</c:v>
                </c:pt>
                <c:pt idx="1">
                  <c:v>4.5</c:v>
                </c:pt>
                <c:pt idx="2">
                  <c:v>4.5999999999999996</c:v>
                </c:pt>
                <c:pt idx="3">
                  <c:v>4.5999999999999996</c:v>
                </c:pt>
                <c:pt idx="4">
                  <c:v>4.5999999999999996</c:v>
                </c:pt>
                <c:pt idx="5">
                  <c:v>4.5999999999999996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4.5999999999999996</c:v>
                </c:pt>
                <c:pt idx="10">
                  <c:v>4.3</c:v>
                </c:pt>
                <c:pt idx="11">
                  <c:v>4.2</c:v>
                </c:pt>
                <c:pt idx="12">
                  <c:v>4.5</c:v>
                </c:pt>
                <c:pt idx="13">
                  <c:v>4.4000000000000004</c:v>
                </c:pt>
                <c:pt idx="14">
                  <c:v>3.8</c:v>
                </c:pt>
                <c:pt idx="15">
                  <c:v>3.4</c:v>
                </c:pt>
                <c:pt idx="16">
                  <c:v>4</c:v>
                </c:pt>
                <c:pt idx="17">
                  <c:v>4.3</c:v>
                </c:pt>
                <c:pt idx="18">
                  <c:v>4.5</c:v>
                </c:pt>
                <c:pt idx="19">
                  <c:v>4.3</c:v>
                </c:pt>
                <c:pt idx="20">
                  <c:v>4.4000000000000004</c:v>
                </c:pt>
                <c:pt idx="21">
                  <c:v>4.5999999999999996</c:v>
                </c:pt>
                <c:pt idx="22">
                  <c:v>4.5999999999999996</c:v>
                </c:pt>
                <c:pt idx="23">
                  <c:v>4.5</c:v>
                </c:pt>
                <c:pt idx="24">
                  <c:v>4.8</c:v>
                </c:pt>
                <c:pt idx="25">
                  <c:v>5.2</c:v>
                </c:pt>
                <c:pt idx="26">
                  <c:v>5.6</c:v>
                </c:pt>
                <c:pt idx="27">
                  <c:v>6</c:v>
                </c:pt>
                <c:pt idx="28">
                  <c:v>6.4</c:v>
                </c:pt>
                <c:pt idx="29">
                  <c:v>6.6</c:v>
                </c:pt>
                <c:pt idx="30">
                  <c:v>7</c:v>
                </c:pt>
                <c:pt idx="31">
                  <c:v>6.9</c:v>
                </c:pt>
                <c:pt idx="32">
                  <c:v>6.9</c:v>
                </c:pt>
                <c:pt idx="33">
                  <c:v>7.1</c:v>
                </c:pt>
                <c:pt idx="34">
                  <c:v>7</c:v>
                </c:pt>
                <c:pt idx="35">
                  <c:v>7.1</c:v>
                </c:pt>
                <c:pt idx="36">
                  <c:v>7</c:v>
                </c:pt>
                <c:pt idx="37">
                  <c:v>7.2</c:v>
                </c:pt>
                <c:pt idx="38">
                  <c:v>7.4</c:v>
                </c:pt>
                <c:pt idx="39">
                  <c:v>7.2</c:v>
                </c:pt>
                <c:pt idx="40">
                  <c:v>7</c:v>
                </c:pt>
                <c:pt idx="41">
                  <c:v>6.9</c:v>
                </c:pt>
                <c:pt idx="42">
                  <c:v>7</c:v>
                </c:pt>
                <c:pt idx="43">
                  <c:v>6.2</c:v>
                </c:pt>
                <c:pt idx="44">
                  <c:v>6.6</c:v>
                </c:pt>
                <c:pt idx="45">
                  <c:v>6.4</c:v>
                </c:pt>
                <c:pt idx="46">
                  <c:v>6.5</c:v>
                </c:pt>
                <c:pt idx="47">
                  <c:v>6.7</c:v>
                </c:pt>
                <c:pt idx="48">
                  <c:v>6.3</c:v>
                </c:pt>
                <c:pt idx="49">
                  <c:v>6</c:v>
                </c:pt>
                <c:pt idx="50">
                  <c:v>5.8</c:v>
                </c:pt>
                <c:pt idx="51">
                  <c:v>6</c:v>
                </c:pt>
                <c:pt idx="52">
                  <c:v>5.6</c:v>
                </c:pt>
                <c:pt idx="53">
                  <c:v>5.5</c:v>
                </c:pt>
                <c:pt idx="54">
                  <c:v>5.3</c:v>
                </c:pt>
                <c:pt idx="55">
                  <c:v>5.6</c:v>
                </c:pt>
                <c:pt idx="56">
                  <c:v>5.6</c:v>
                </c:pt>
                <c:pt idx="57">
                  <c:v>5.2</c:v>
                </c:pt>
                <c:pt idx="58">
                  <c:v>5.4</c:v>
                </c:pt>
                <c:pt idx="59">
                  <c:v>5.3</c:v>
                </c:pt>
                <c:pt idx="60">
                  <c:v>5.3</c:v>
                </c:pt>
                <c:pt idx="61">
                  <c:v>5.3</c:v>
                </c:pt>
                <c:pt idx="62">
                  <c:v>5</c:v>
                </c:pt>
                <c:pt idx="63">
                  <c:v>4.8</c:v>
                </c:pt>
                <c:pt idx="64">
                  <c:v>4.9000000000000004</c:v>
                </c:pt>
                <c:pt idx="65">
                  <c:v>4.8</c:v>
                </c:pt>
                <c:pt idx="66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0B-4125-AE47-B7A5144E260B}"/>
            </c:ext>
          </c:extLst>
        </c:ser>
        <c:ser>
          <c:idx val="1"/>
          <c:order val="1"/>
          <c:tx>
            <c:strRef>
              <c:f>'JOLTS Job openings rates inc NE'!$B$6</c:f>
              <c:strCache>
                <c:ptCount val="1"/>
                <c:pt idx="0">
                  <c:v>CT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'JOLTS Job openings rates inc NE'!$C$4:$BQ$4</c:f>
              <c:strCache>
                <c:ptCount val="67"/>
                <c:pt idx="0">
                  <c:v>Jan
2019</c:v>
                </c:pt>
                <c:pt idx="1">
                  <c:v>Feb
2019</c:v>
                </c:pt>
                <c:pt idx="2">
                  <c:v>Mar
2019</c:v>
                </c:pt>
                <c:pt idx="3">
                  <c:v>Apr
2019</c:v>
                </c:pt>
                <c:pt idx="4">
                  <c:v>May
2019</c:v>
                </c:pt>
                <c:pt idx="5">
                  <c:v>Jun
2019</c:v>
                </c:pt>
                <c:pt idx="6">
                  <c:v>Jul
2019</c:v>
                </c:pt>
                <c:pt idx="7">
                  <c:v>Aug
2019</c:v>
                </c:pt>
                <c:pt idx="8">
                  <c:v>Sep
2019</c:v>
                </c:pt>
                <c:pt idx="9">
                  <c:v>Oct
2019</c:v>
                </c:pt>
                <c:pt idx="10">
                  <c:v>Nov
2019</c:v>
                </c:pt>
                <c:pt idx="11">
                  <c:v>Dec
2019</c:v>
                </c:pt>
                <c:pt idx="12">
                  <c:v>Jan
2020</c:v>
                </c:pt>
                <c:pt idx="13">
                  <c:v>Feb
2020</c:v>
                </c:pt>
                <c:pt idx="14">
                  <c:v>Mar
2020</c:v>
                </c:pt>
                <c:pt idx="15">
                  <c:v>Apr
2020</c:v>
                </c:pt>
                <c:pt idx="16">
                  <c:v>May
2020</c:v>
                </c:pt>
                <c:pt idx="17">
                  <c:v>Jun
2020</c:v>
                </c:pt>
                <c:pt idx="18">
                  <c:v>Jul
2020</c:v>
                </c:pt>
                <c:pt idx="19">
                  <c:v>Aug
2020</c:v>
                </c:pt>
                <c:pt idx="20">
                  <c:v>Sep
2020</c:v>
                </c:pt>
                <c:pt idx="21">
                  <c:v>Oct
2020</c:v>
                </c:pt>
                <c:pt idx="22">
                  <c:v>Nov
2020</c:v>
                </c:pt>
                <c:pt idx="23">
                  <c:v>Dec
2020</c:v>
                </c:pt>
                <c:pt idx="24">
                  <c:v>Jan
2021</c:v>
                </c:pt>
                <c:pt idx="25">
                  <c:v>Feb
2021</c:v>
                </c:pt>
                <c:pt idx="26">
                  <c:v>Mar
2021</c:v>
                </c:pt>
                <c:pt idx="27">
                  <c:v>Apr
2021</c:v>
                </c:pt>
                <c:pt idx="28">
                  <c:v>May
2021</c:v>
                </c:pt>
                <c:pt idx="29">
                  <c:v>Jun
2021</c:v>
                </c:pt>
                <c:pt idx="30">
                  <c:v>Jul
2021</c:v>
                </c:pt>
                <c:pt idx="31">
                  <c:v>Aug
2021</c:v>
                </c:pt>
                <c:pt idx="32">
                  <c:v>Sep
2021</c:v>
                </c:pt>
                <c:pt idx="33">
                  <c:v>Oct
2021</c:v>
                </c:pt>
                <c:pt idx="34">
                  <c:v>Nov
2021</c:v>
                </c:pt>
                <c:pt idx="35">
                  <c:v>Dec
2021</c:v>
                </c:pt>
                <c:pt idx="36">
                  <c:v>Jan
2022</c:v>
                </c:pt>
                <c:pt idx="37">
                  <c:v>Feb
2022</c:v>
                </c:pt>
                <c:pt idx="38">
                  <c:v>Mar
2022</c:v>
                </c:pt>
                <c:pt idx="39">
                  <c:v>Apr
2022</c:v>
                </c:pt>
                <c:pt idx="40">
                  <c:v>May
2022</c:v>
                </c:pt>
                <c:pt idx="41">
                  <c:v>Jun
2022</c:v>
                </c:pt>
                <c:pt idx="42">
                  <c:v>Jul
2022</c:v>
                </c:pt>
                <c:pt idx="43">
                  <c:v>Aug
2022</c:v>
                </c:pt>
                <c:pt idx="44">
                  <c:v>Sep
2022</c:v>
                </c:pt>
                <c:pt idx="45">
                  <c:v>Oct
2022</c:v>
                </c:pt>
                <c:pt idx="46">
                  <c:v>Nov
2022</c:v>
                </c:pt>
                <c:pt idx="47">
                  <c:v>Dec
2022</c:v>
                </c:pt>
                <c:pt idx="48">
                  <c:v>Jan
2023</c:v>
                </c:pt>
                <c:pt idx="49">
                  <c:v>Feb
2023</c:v>
                </c:pt>
                <c:pt idx="50">
                  <c:v>Mar
2023</c:v>
                </c:pt>
                <c:pt idx="51">
                  <c:v>Apr
2023</c:v>
                </c:pt>
                <c:pt idx="52">
                  <c:v>May
2023</c:v>
                </c:pt>
                <c:pt idx="53">
                  <c:v>Jun
2023</c:v>
                </c:pt>
                <c:pt idx="54">
                  <c:v>Jul
2023</c:v>
                </c:pt>
                <c:pt idx="55">
                  <c:v>Aug
2023</c:v>
                </c:pt>
                <c:pt idx="56">
                  <c:v>Sep
2023</c:v>
                </c:pt>
                <c:pt idx="57">
                  <c:v>Oct
2023</c:v>
                </c:pt>
                <c:pt idx="58">
                  <c:v>Nov
2023</c:v>
                </c:pt>
                <c:pt idx="59">
                  <c:v>Dec
2023</c:v>
                </c:pt>
                <c:pt idx="60">
                  <c:v>Jan
2024</c:v>
                </c:pt>
                <c:pt idx="61">
                  <c:v>Feb
2024</c:v>
                </c:pt>
                <c:pt idx="62">
                  <c:v>Mar
2024</c:v>
                </c:pt>
                <c:pt idx="63">
                  <c:v>Apr
2024</c:v>
                </c:pt>
                <c:pt idx="64">
                  <c:v>May
2024</c:v>
                </c:pt>
                <c:pt idx="65">
                  <c:v>Jun
2024</c:v>
                </c:pt>
                <c:pt idx="66">
                  <c:v>Jul
2024</c:v>
                </c:pt>
              </c:strCache>
            </c:strRef>
          </c:cat>
          <c:val>
            <c:numRef>
              <c:f>'JOLTS Job openings rates inc NE'!$C$6:$BQ$6</c:f>
              <c:numCache>
                <c:formatCode>#0.0</c:formatCode>
                <c:ptCount val="67"/>
                <c:pt idx="0">
                  <c:v>3.5</c:v>
                </c:pt>
                <c:pt idx="1">
                  <c:v>3.6</c:v>
                </c:pt>
                <c:pt idx="2">
                  <c:v>3.7</c:v>
                </c:pt>
                <c:pt idx="3">
                  <c:v>3.7</c:v>
                </c:pt>
                <c:pt idx="4">
                  <c:v>4</c:v>
                </c:pt>
                <c:pt idx="5">
                  <c:v>3.6</c:v>
                </c:pt>
                <c:pt idx="6">
                  <c:v>3.4</c:v>
                </c:pt>
                <c:pt idx="7">
                  <c:v>3.7</c:v>
                </c:pt>
                <c:pt idx="8">
                  <c:v>3.6</c:v>
                </c:pt>
                <c:pt idx="9">
                  <c:v>4.2</c:v>
                </c:pt>
                <c:pt idx="10">
                  <c:v>3.7</c:v>
                </c:pt>
                <c:pt idx="11">
                  <c:v>3.7</c:v>
                </c:pt>
                <c:pt idx="12">
                  <c:v>3.8</c:v>
                </c:pt>
                <c:pt idx="13">
                  <c:v>3.9</c:v>
                </c:pt>
                <c:pt idx="14">
                  <c:v>3.7</c:v>
                </c:pt>
                <c:pt idx="15">
                  <c:v>3.1</c:v>
                </c:pt>
                <c:pt idx="16">
                  <c:v>3.4</c:v>
                </c:pt>
                <c:pt idx="17">
                  <c:v>3.7</c:v>
                </c:pt>
                <c:pt idx="18">
                  <c:v>3.3</c:v>
                </c:pt>
                <c:pt idx="19">
                  <c:v>3.5</c:v>
                </c:pt>
                <c:pt idx="20">
                  <c:v>3.5</c:v>
                </c:pt>
                <c:pt idx="21">
                  <c:v>3.8</c:v>
                </c:pt>
                <c:pt idx="22">
                  <c:v>3.7</c:v>
                </c:pt>
                <c:pt idx="23">
                  <c:v>4</c:v>
                </c:pt>
                <c:pt idx="24">
                  <c:v>4.2</c:v>
                </c:pt>
                <c:pt idx="25">
                  <c:v>4.4000000000000004</c:v>
                </c:pt>
                <c:pt idx="26">
                  <c:v>5.4</c:v>
                </c:pt>
                <c:pt idx="27">
                  <c:v>5.6</c:v>
                </c:pt>
                <c:pt idx="28">
                  <c:v>5.9</c:v>
                </c:pt>
                <c:pt idx="29">
                  <c:v>5.5</c:v>
                </c:pt>
                <c:pt idx="30">
                  <c:v>6</c:v>
                </c:pt>
                <c:pt idx="31">
                  <c:v>5.9</c:v>
                </c:pt>
                <c:pt idx="32">
                  <c:v>5.8</c:v>
                </c:pt>
                <c:pt idx="33">
                  <c:v>6.1</c:v>
                </c:pt>
                <c:pt idx="34">
                  <c:v>6.2</c:v>
                </c:pt>
                <c:pt idx="35">
                  <c:v>6.1</c:v>
                </c:pt>
                <c:pt idx="36">
                  <c:v>5.9</c:v>
                </c:pt>
                <c:pt idx="37">
                  <c:v>6.7</c:v>
                </c:pt>
                <c:pt idx="38">
                  <c:v>6.5</c:v>
                </c:pt>
                <c:pt idx="39">
                  <c:v>6.2</c:v>
                </c:pt>
                <c:pt idx="40">
                  <c:v>6.6</c:v>
                </c:pt>
                <c:pt idx="41">
                  <c:v>6.4</c:v>
                </c:pt>
                <c:pt idx="42">
                  <c:v>6.4</c:v>
                </c:pt>
                <c:pt idx="43">
                  <c:v>6.3</c:v>
                </c:pt>
                <c:pt idx="44">
                  <c:v>7.3</c:v>
                </c:pt>
                <c:pt idx="45">
                  <c:v>6.1</c:v>
                </c:pt>
                <c:pt idx="46">
                  <c:v>10.4</c:v>
                </c:pt>
                <c:pt idx="47">
                  <c:v>6.2</c:v>
                </c:pt>
                <c:pt idx="48">
                  <c:v>5.6</c:v>
                </c:pt>
                <c:pt idx="49">
                  <c:v>5.5</c:v>
                </c:pt>
                <c:pt idx="50">
                  <c:v>5.8</c:v>
                </c:pt>
                <c:pt idx="51">
                  <c:v>5.4</c:v>
                </c:pt>
                <c:pt idx="52">
                  <c:v>4.7</c:v>
                </c:pt>
                <c:pt idx="53">
                  <c:v>5.2</c:v>
                </c:pt>
                <c:pt idx="54">
                  <c:v>5.0999999999999996</c:v>
                </c:pt>
                <c:pt idx="55">
                  <c:v>5</c:v>
                </c:pt>
                <c:pt idx="56">
                  <c:v>5.2</c:v>
                </c:pt>
                <c:pt idx="57">
                  <c:v>4.4000000000000004</c:v>
                </c:pt>
                <c:pt idx="58">
                  <c:v>4.8</c:v>
                </c:pt>
                <c:pt idx="59">
                  <c:v>5</c:v>
                </c:pt>
                <c:pt idx="60">
                  <c:v>5</c:v>
                </c:pt>
                <c:pt idx="61">
                  <c:v>5.0999999999999996</c:v>
                </c:pt>
                <c:pt idx="62">
                  <c:v>4.9000000000000004</c:v>
                </c:pt>
                <c:pt idx="63">
                  <c:v>5</c:v>
                </c:pt>
                <c:pt idx="64">
                  <c:v>5</c:v>
                </c:pt>
                <c:pt idx="65">
                  <c:v>4.9000000000000004</c:v>
                </c:pt>
                <c:pt idx="66">
                  <c:v>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0B-4125-AE47-B7A5144E26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9371823"/>
        <c:axId val="1079372239"/>
      </c:lineChart>
      <c:catAx>
        <c:axId val="107937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372239"/>
        <c:crosses val="autoZero"/>
        <c:auto val="1"/>
        <c:lblAlgn val="ctr"/>
        <c:lblOffset val="100"/>
        <c:tickLblSkip val="12"/>
        <c:noMultiLvlLbl val="0"/>
      </c:catAx>
      <c:valAx>
        <c:axId val="1079372239"/>
        <c:scaling>
          <c:orientation val="minMax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371823"/>
        <c:crosses val="autoZero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00214D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Housing Units</c:v>
                </c:pt>
              </c:strCache>
            </c:strRef>
          </c:tx>
          <c:spPr>
            <a:ln w="47625" cap="rnd">
              <a:solidFill>
                <a:srgbClr val="3371E7"/>
              </a:solidFill>
              <a:prstDash val="solid"/>
              <a:round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 w="50800">
                <a:solidFill>
                  <a:srgbClr val="3371E7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5147</c:v>
                </c:pt>
                <c:pt idx="1">
                  <c:v>5145</c:v>
                </c:pt>
                <c:pt idx="2">
                  <c:v>4482</c:v>
                </c:pt>
                <c:pt idx="3">
                  <c:v>5043</c:v>
                </c:pt>
                <c:pt idx="4">
                  <c:v>7394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52-4244-8D5C-053CE8274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4054879"/>
        <c:axId val="1204056607"/>
      </c:lineChart>
      <c:catAx>
        <c:axId val="1204054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14D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n-US"/>
          </a:p>
        </c:txPr>
        <c:crossAx val="1204056607"/>
        <c:crosses val="autoZero"/>
        <c:auto val="1"/>
        <c:lblAlgn val="ctr"/>
        <c:lblOffset val="100"/>
        <c:noMultiLvlLbl val="0"/>
      </c:catAx>
      <c:valAx>
        <c:axId val="1204056607"/>
        <c:scaling>
          <c:orientation val="minMax"/>
          <c:min val="4000"/>
        </c:scaling>
        <c:delete val="0"/>
        <c:axPos val="l"/>
        <c:majorGridlines>
          <c:spPr>
            <a:ln w="22225" cap="flat" cmpd="sng" algn="ctr">
              <a:solidFill>
                <a:schemeClr val="tx1">
                  <a:alpha val="9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out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14D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pPr>
            <a:endParaRPr lang="en-US"/>
          </a:p>
        </c:txPr>
        <c:crossAx val="1204054879"/>
        <c:crosses val="autoZero"/>
        <c:crossBetween val="between"/>
      </c:valAx>
      <c:spPr>
        <a:solidFill>
          <a:srgbClr val="00214D">
            <a:alpha val="10000"/>
          </a:srgb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214D"/>
              </a:solidFill>
              <a:latin typeface="Poppins SemiBold" pitchFamily="2" charset="77"/>
              <a:ea typeface="+mn-ea"/>
              <a:cs typeface="Poppins SemiBold" pitchFamily="2" charset="77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E62D0_6C10F71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EB70F81-265D-4155-B5D2-CCA838D5A836}" authorId="{59DBDBA2-EFDD-6199-437A-B06E3181B3BC}" created="2024-03-31T17:51:45.168">
    <pc:sldMkLst xmlns:pc="http://schemas.microsoft.com/office/powerpoint/2013/main/command">
      <pc:docMk/>
      <pc:sldMk cId="1813051166" sldId="2147377872"/>
    </pc:sldMkLst>
    <p188:replyLst>
      <p188:reply id="{E115D730-B801-4F99-9B59-430D024DB0F4}" authorId="{E770312E-E4CF-97A1-9914-6E5C9D70DF4C}" created="2024-04-01T00:09:07.461">
        <p188:txBody>
          <a:bodyPr/>
          <a:lstStyle/>
          <a:p>
            <a:r>
              <a:rPr lang="en-US"/>
              <a:t>[@O'Keefe, Daniel] Done</a:t>
            </a:r>
          </a:p>
        </p188:txBody>
      </p188:reply>
    </p188:replyLst>
    <p188:txBody>
      <a:bodyPr/>
      <a:lstStyle/>
      <a:p>
        <a:r>
          <a:rPr lang="en-US"/>
          <a:t>[@Anthony, Anthony] would you mind helping me with the imagery in each circle? Thank you!</a:t>
        </a:r>
      </a:p>
    </p188:txBody>
  </p188:cm>
  <p188:cm id="{0DE3E633-C9D8-46FA-AFD0-2BF64F154B86}" authorId="{59DBDBA2-EFDD-6199-437A-B06E3181B3BC}" created="2024-03-31T17:52:11.014">
    <pc:sldMkLst xmlns:pc="http://schemas.microsoft.com/office/powerpoint/2013/main/command">
      <pc:docMk/>
      <pc:sldMk cId="1813051166" sldId="2147377872"/>
    </pc:sldMkLst>
    <p188:replyLst>
      <p188:reply id="{37FCE449-7B29-4F84-9958-6CD352B7B6D9}" authorId="{AA578FCB-1879-00CF-7F3F-4F1B0FF4D78B}" created="2024-03-31T20:21:02.410">
        <p188:txBody>
          <a:bodyPr/>
          <a:lstStyle/>
          <a:p>
            <a:r>
              <a:rPr lang="en-US"/>
              <a:t>[@O'Keefe, Daniel] - added the FY14 - FY 23 investment number reported in the Annual Report.  Thanks!</a:t>
            </a:r>
          </a:p>
        </p188:txBody>
      </p188:reply>
      <p188:reply id="{7C4C12EE-F9E8-4B92-BF39-A72846090746}" authorId="{C58A469D-C127-09D0-6D2F-B2D39F4D7722}" created="2024-04-01T12:55:15.871">
        <p188:txBody>
          <a:bodyPr/>
          <a:lstStyle/>
          <a:p>
            <a:r>
              <a:rPr lang="en-US"/>
              <a:t>THanks [@Chandy, Binu]  - I assume that is the number invested over the last 10 years? Have we made any forward commitments? I ask because both CIF and Housing are forward numbers. </a:t>
            </a:r>
          </a:p>
        </p188:txBody>
      </p188:reply>
      <p188:reply id="{A74EE1E2-FA7C-43F6-9A98-D3A4900AF854}" authorId="{AA578FCB-1879-00CF-7F3F-4F1B0FF4D78B}" created="2024-04-01T13:01:16.405">
        <p188:txBody>
          <a:bodyPr/>
          <a:lstStyle/>
          <a:p>
            <a:r>
              <a:rPr lang="en-US"/>
              <a:t>Yes, we have - I can provide those numbers</a:t>
            </a:r>
          </a:p>
        </p188:txBody>
      </p188:reply>
      <p188:reply id="{96E326D0-976B-47C3-97FA-CC87CEA8A259}" authorId="{AA578FCB-1879-00CF-7F3F-4F1B0FF4D78B}" created="2024-04-01T13:02:48.639">
        <p188:txBody>
          <a:bodyPr/>
          <a:lstStyle/>
          <a:p>
            <a:r>
              <a:rPr lang="en-US"/>
              <a:t>The legislature approved $70m for FYs 24 and 25</a:t>
            </a:r>
          </a:p>
        </p188:txBody>
      </p188:reply>
    </p188:replyLst>
    <p188:txBody>
      <a:bodyPr/>
      <a:lstStyle/>
      <a:p>
        <a:r>
          <a:rPr lang="en-US"/>
          <a:t>[@Chandy, Binu] per my email, would you mind helping me with the data point under Brownfields? Ty!</a:t>
        </a:r>
      </a:p>
    </p188:txBody>
  </p188:cm>
  <p188:cm id="{13125E9A-BEB1-4582-9ED3-3C40AA65E6AD}" authorId="{E770312E-E4CF-97A1-9914-6E5C9D70DF4C}" created="2024-07-31T17:14:45.944">
    <pc:sldMkLst xmlns:pc="http://schemas.microsoft.com/office/powerpoint/2013/main/command">
      <pc:docMk/>
      <pc:sldMk cId="1813051166" sldId="2147377872"/>
    </pc:sldMkLst>
    <p188:txBody>
      <a:bodyPr/>
      <a:lstStyle/>
      <a:p>
        <a:r>
          <a:rPr lang="en-US"/>
          <a:t>[@Pugliese, Matthew] Can you please make sure these figures are up to date?</a:t>
        </a:r>
      </a:p>
    </p188:txBody>
  </p188:cm>
</p188:cmLst>
</file>

<file path=ppt/comments/modernComment_7FFE62D7_B86BC07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E7A0C4-7F12-4193-9E4D-5F66BD22BCA9}" authorId="{59DBDBA2-EFDD-6199-437A-B06E3181B3BC}" created="2023-11-01T16:42:01.10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94069372" sldId="2147377879"/>
      <ac:graphicFrameMk id="6" creationId="{AB9E4266-BC94-401F-DBDC-D5DDCD6A962C}"/>
    </ac:deMkLst>
    <p188:txBody>
      <a:bodyPr/>
      <a:lstStyle/>
      <a:p>
        <a:r>
          <a:rPr lang="en-US"/>
          <a:t>I removed "Northeast" to keep the graph a little less cluttered (and because the current was relative parity so didn't tell the comparative story as well). </a:t>
        </a:r>
      </a:p>
    </p188:txBody>
  </p188:cm>
  <p188:cm id="{DDF9E90E-3781-4FA7-B5F1-6F4A6912B603}" authorId="{E770312E-E4CF-97A1-9914-6E5C9D70DF4C}" created="2024-07-31T17:13:36.100">
    <pc:sldMkLst xmlns:pc="http://schemas.microsoft.com/office/powerpoint/2013/main/command">
      <pc:docMk/>
      <pc:sldMk cId="3094069372" sldId="2147377879"/>
    </pc:sldMkLst>
    <p188:replyLst>
      <p188:reply id="{54EE6A10-DC0C-4E65-A848-57708D18F013}" authorId="{C58A469D-C127-09D0-6D2F-B2D39F4D7722}" created="2024-07-31T18:01:26.981">
        <p188:txBody>
          <a:bodyPr/>
          <a:lstStyle/>
          <a:p>
            <a:r>
              <a:rPr lang="en-US"/>
              <a:t>We should update it monthly. I've done the last couple of updates but Nandika can handle it. 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4-07-31T18:12:17.901" authorId="{E770312E-E4CF-97A1-9914-6E5C9D70DF4C}"/>
              </p223:rxn>
            </p223:reactions>
          </p:ext>
        </p188:extLst>
      </p188:reply>
      <p188:reply id="{C47EE04B-23F2-40EB-8F29-E457AABB0392}" authorId="{E770312E-E4CF-97A1-9914-6E5C9D70DF4C}" created="2024-07-31T18:12:48.963">
        <p188:txBody>
          <a:bodyPr/>
          <a:lstStyle/>
          <a:p>
            <a:r>
              <a:rPr lang="en-US"/>
              <a:t>[@Prakash, Nandika] can you please update this data with the most recent figures?</a:t>
            </a:r>
          </a:p>
        </p188:txBody>
      </p188:reply>
      <p188:reply id="{3314B47E-C371-4DA9-A2FE-5FF5089C7390}" authorId="{7D8CADB0-769C-AE25-D7E4-0587680C4E43}" created="2024-08-09T16:50:02.730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US"/>
          <a:t>[@O'Keefe, Daniel] is this up to date for your needs, and if it isn't, who is the keeper of that data?</a:t>
        </a:r>
      </a:p>
    </p188:txBody>
  </p188:cm>
</p188:cmLst>
</file>

<file path=ppt/comments/modernComment_7FFE62EC_7A0A1E7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470E31-B5D3-426A-B5AE-EDAF9BB786D7}" authorId="{E770312E-E4CF-97A1-9914-6E5C9D70DF4C}" created="2024-07-31T17:09:05.651">
    <pc:sldMkLst xmlns:pc="http://schemas.microsoft.com/office/powerpoint/2013/main/command">
      <pc:docMk/>
      <pc:sldMk cId="2047483516" sldId="2147377900"/>
    </pc:sldMkLst>
    <p188:txBody>
      <a:bodyPr/>
      <a:lstStyle/>
      <a:p>
        <a:r>
          <a:rPr lang="en-US"/>
          <a:t>[@Hummel, Sheila S] can you please provide me the updated data here?</a:t>
        </a:r>
      </a:p>
    </p188:txBody>
  </p188:cm>
</p188:cmLst>
</file>

<file path=ppt/comments/modernComment_7FFE62F1_35C14C6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C56D01-0066-4105-AF1E-BE543AA9AF04}" authorId="{E770312E-E4CF-97A1-9914-6E5C9D70DF4C}" created="2024-07-31T17:12:34.709">
    <pc:sldMkLst xmlns:pc="http://schemas.microsoft.com/office/powerpoint/2013/main/command">
      <pc:docMk/>
      <pc:sldMk cId="901860448" sldId="2147377905"/>
    </pc:sldMkLst>
    <p188:replyLst>
      <p188:reply id="{30FEA936-D957-43BA-B00D-61092EDC8AAC}" authorId="{15D32CEC-ADE3-E9E3-4FFD-7D59C4E425BF}" created="2024-07-31T17:17:16.985">
        <p188:txBody>
          <a:bodyPr/>
          <a:lstStyle/>
          <a:p>
            <a:r>
              <a:rPr lang="en-US"/>
              <a:t>I won't have the most up to date metrics until 8/31, when all of our program partners send me their annual reports.  I do have total invested, but not the # of co assisted or # of IWT trained.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4-07-31T18:11:57.885" authorId="{E770312E-E4CF-97A1-9914-6E5C9D70DF4C}"/>
              </p223:rxn>
            </p223:reactions>
          </p:ext>
        </p188:extLst>
      </p188:reply>
      <p188:reply id="{A45CCA83-4F8E-47E1-9355-CA678CA10233}" authorId="{15D32CEC-ADE3-E9E3-4FFD-7D59C4E425BF}" created="2024-07-31T17:17:56.719">
        <p188:txBody>
          <a:bodyPr/>
          <a:lstStyle/>
          <a:p>
            <a:r>
              <a:rPr lang="en-US"/>
              <a:t>I pull data from 32 programs for those #s.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4-07-31T18:12:01.010" authorId="{E770312E-E4CF-97A1-9914-6E5C9D70DF4C}"/>
              </p223:rxn>
            </p223:reactions>
          </p:ext>
        </p188:extLst>
      </p188:reply>
    </p188:replyLst>
    <p188:txBody>
      <a:bodyPr/>
      <a:lstStyle/>
      <a:p>
        <a:r>
          <a:rPr lang="en-US"/>
          <a:t>[@Hall, Michelle A] Can you please update these numbers with the most up to date metrics?</a:t>
        </a:r>
      </a:p>
    </p188:txBody>
  </p188:cm>
</p188:cmLst>
</file>

<file path=ppt/comments/modernComment_7FFE6302_5B0B40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F810F82-6645-450B-B7B9-19720B50204B}" authorId="{E770312E-E4CF-97A1-9914-6E5C9D70DF4C}" created="2024-07-31T17:12:03.663">
    <pc:sldMkLst xmlns:pc="http://schemas.microsoft.com/office/powerpoint/2013/main/command">
      <pc:docMk/>
      <pc:sldMk cId="1527464031" sldId="2147377922"/>
    </pc:sldMkLst>
    <p188:replyLst>
      <p188:reply id="{097DDCA9-03C0-4E08-808D-3B1A273FFDF5}" authorId="{15D32CEC-ADE3-E9E3-4FFD-7D59C4E425BF}" created="2024-07-31T17:39:19.746">
        <p188:txBody>
          <a:bodyPr/>
          <a:lstStyle/>
          <a:p>
            <a:r>
              <a:rPr lang="en-US"/>
              <a:t>These I can look at for you.  Give me 20 min.  Some are not correct.  Mind if I plop updated stats into an email?</a:t>
            </a:r>
          </a:p>
        </p188:txBody>
      </p188:reply>
    </p188:replyLst>
    <p188:txBody>
      <a:bodyPr/>
      <a:lstStyle/>
      <a:p>
        <a:r>
          <a:rPr lang="en-US"/>
          <a:t>[@Hall, Michelle A] are these statistics up to date?</a:t>
        </a:r>
      </a:p>
    </p188:txBody>
  </p188:cm>
</p188:cmLst>
</file>

<file path=ppt/comments/modernComment_7FFE6305_6B7CD8A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4141C95-BADE-4B93-8BD5-5C487385CCA5}" authorId="{59DBDBA2-EFDD-6199-437A-B06E3181B3BC}" created="2024-03-31T17:51:45.168">
    <pc:sldMkLst xmlns:pc="http://schemas.microsoft.com/office/powerpoint/2013/main/command">
      <pc:docMk/>
      <pc:sldMk cId="1813051166" sldId="2147377872"/>
    </pc:sldMkLst>
    <p188:replyLst>
      <p188:reply id="{E115D730-B801-4F99-9B59-430D024DB0F4}" authorId="{E770312E-E4CF-97A1-9914-6E5C9D70DF4C}" created="2024-04-01T00:09:07.461">
        <p188:txBody>
          <a:bodyPr/>
          <a:lstStyle/>
          <a:p>
            <a:r>
              <a:rPr lang="en-US"/>
              <a:t>[@O'Keefe, Daniel] Done</a:t>
            </a:r>
          </a:p>
        </p188:txBody>
      </p188:reply>
    </p188:replyLst>
    <p188:txBody>
      <a:bodyPr/>
      <a:lstStyle/>
      <a:p>
        <a:r>
          <a:rPr lang="en-US"/>
          <a:t>[@Anthony, Anthony] would you mind helping me with the imagery in each circle? Thank you!</a:t>
        </a:r>
      </a:p>
    </p188:txBody>
  </p188:cm>
  <p188:cm id="{7922C705-0EB7-4DD9-8DE2-4C82E3D00C20}" authorId="{59DBDBA2-EFDD-6199-437A-B06E3181B3BC}" created="2024-03-31T17:52:11.014">
    <pc:sldMkLst xmlns:pc="http://schemas.microsoft.com/office/powerpoint/2013/main/command">
      <pc:docMk/>
      <pc:sldMk cId="1813051166" sldId="2147377872"/>
    </pc:sldMkLst>
    <p188:replyLst>
      <p188:reply id="{37FCE449-7B29-4F84-9958-6CD352B7B6D9}" authorId="{AA578FCB-1879-00CF-7F3F-4F1B0FF4D78B}" created="2024-03-31T20:21:02.410">
        <p188:txBody>
          <a:bodyPr/>
          <a:lstStyle/>
          <a:p>
            <a:r>
              <a:rPr lang="en-US"/>
              <a:t>[@O'Keefe, Daniel] - added the FY14 - FY 23 investment number reported in the Annual Report.  Thanks!</a:t>
            </a:r>
          </a:p>
        </p188:txBody>
      </p188:reply>
      <p188:reply id="{7C4C12EE-F9E8-4B92-BF39-A72846090746}" authorId="{C58A469D-C127-09D0-6D2F-B2D39F4D7722}" created="2024-04-01T12:55:15.871">
        <p188:txBody>
          <a:bodyPr/>
          <a:lstStyle/>
          <a:p>
            <a:r>
              <a:rPr lang="en-US"/>
              <a:t>THanks [@Chandy, Binu]  - I assume that is the number invested over the last 10 years? Have we made any forward commitments? I ask because both CIF and Housing are forward numbers. </a:t>
            </a:r>
          </a:p>
        </p188:txBody>
      </p188:reply>
      <p188:reply id="{A74EE1E2-FA7C-43F6-9A98-D3A4900AF854}" authorId="{AA578FCB-1879-00CF-7F3F-4F1B0FF4D78B}" created="2024-04-01T13:01:16.405">
        <p188:txBody>
          <a:bodyPr/>
          <a:lstStyle/>
          <a:p>
            <a:r>
              <a:rPr lang="en-US"/>
              <a:t>Yes, we have - I can provide those numbers</a:t>
            </a:r>
          </a:p>
        </p188:txBody>
      </p188:reply>
      <p188:reply id="{96E326D0-976B-47C3-97FA-CC87CEA8A259}" authorId="{AA578FCB-1879-00CF-7F3F-4F1B0FF4D78B}" created="2024-04-01T13:02:48.639">
        <p188:txBody>
          <a:bodyPr/>
          <a:lstStyle/>
          <a:p>
            <a:r>
              <a:rPr lang="en-US"/>
              <a:t>The legislature approved $70m for FYs 24 and 25</a:t>
            </a:r>
          </a:p>
        </p188:txBody>
      </p188:reply>
    </p188:replyLst>
    <p188:txBody>
      <a:bodyPr/>
      <a:lstStyle/>
      <a:p>
        <a:r>
          <a:rPr lang="en-US"/>
          <a:t>[@Chandy, Binu] per my email, would you mind helping me with the data point under Brownfields? Ty!</a:t>
        </a:r>
      </a:p>
    </p188:txBody>
  </p188:cm>
</p188:cmLst>
</file>

<file path=ppt/comments/modernComment_7FFE6307_A633E5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C24FFE-BF96-4F8D-B994-FD3847E7D863}" authorId="{E770312E-E4CF-97A1-9914-6E5C9D70DF4C}" created="2024-09-30T19:19:28.575">
    <pc:sldMkLst xmlns:pc="http://schemas.microsoft.com/office/powerpoint/2013/main/command">
      <pc:docMk/>
      <pc:sldMk cId="1856703500" sldId="2147377890"/>
    </pc:sldMkLst>
    <p188:txBody>
      <a:bodyPr/>
      <a:lstStyle/>
      <a:p>
        <a:r>
          <a:rPr lang="en-US"/>
          <a:t>Update with new data</a:t>
        </a:r>
      </a:p>
    </p188:txBody>
  </p188:cm>
</p188:cmLst>
</file>

<file path=ppt/comments/modernComment_7FFE630B_D22C74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BC9DDC-7EEA-4354-8BA0-739A087509E6}" authorId="{E770312E-E4CF-97A1-9914-6E5C9D70DF4C}" created="2024-07-31T17:14:15.584">
    <pc:sldMkLst xmlns:pc="http://schemas.microsoft.com/office/powerpoint/2013/main/command">
      <pc:docMk/>
      <pc:sldMk cId="886343109" sldId="2147377878"/>
    </pc:sldMkLst>
    <p188:txBody>
      <a:bodyPr/>
      <a:lstStyle/>
      <a:p>
        <a:r>
          <a:rPr lang="en-US"/>
          <a:t>[@Vallieres, Kelli-Marie] is this figure on workforce development correct? If its more, can you please include the correct figure?</a:t>
        </a:r>
      </a:p>
    </p188:txBody>
  </p188:cm>
  <p188:cm id="{41640C62-B9E7-44D2-9204-F7E0C3B5423B}" authorId="{E770312E-E4CF-97A1-9914-6E5C9D70DF4C}" created="2024-09-30T19:29:18.353">
    <pc:sldMkLst xmlns:pc="http://schemas.microsoft.com/office/powerpoint/2013/main/command">
      <pc:docMk/>
      <pc:sldMk cId="886343109" sldId="2147377878"/>
    </pc:sldMkLst>
    <p188:txBody>
      <a:bodyPr/>
      <a:lstStyle/>
      <a:p>
        <a:r>
          <a:rPr lang="en-US"/>
          <a:t>Update slide graphic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DFCFBB-6D15-D34C-BE78-D15C6E643CE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DD38E2B-4CB1-2A44-846B-39E1DFFB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0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year CAGR is 15</a:t>
            </a:r>
            <a:r>
              <a:rPr lang="en-US" baseline="30000"/>
              <a:t>th</a:t>
            </a:r>
            <a:r>
              <a:rPr lang="en-US"/>
              <a:t> in the country; prior to the pandemic we were 48th</a:t>
            </a:r>
          </a:p>
          <a:p>
            <a:endParaRPr lang="en-US"/>
          </a:p>
          <a:p>
            <a:endParaRPr lang="en-US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F0502020204030204" pitchFamily="34" charset="0"/>
              </a:rPr>
              <a:t>CT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3.1%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19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ME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2.8%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20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MA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1.6%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44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NH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1.9%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39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NJ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2.5%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28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NY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1.6%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46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RI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2.0%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37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VT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2.2%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33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US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</a:rPr>
              <a:t>2.7%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38E2B-4CB1-2A44-846B-39E1DFFBDF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01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38E2B-4CB1-2A44-846B-39E1DFFBDF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87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what is unique to CT is we have a large exposure to a high energy sector in manufacturing and defense.</a:t>
            </a:r>
          </a:p>
          <a:p>
            <a:r>
              <a:rPr lang="en-US"/>
              <a:t>Higher than anyone else in the ISO. </a:t>
            </a:r>
          </a:p>
          <a:p>
            <a:r>
              <a:rPr lang="en-US"/>
              <a:t>And that exposure is growing while for others it is declining. Point our MA.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38E2B-4CB1-2A44-846B-39E1DFFBDF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The Infrastructure Investment and Jobs Act (</a:t>
            </a:r>
            <a:r>
              <a:rPr lang="en-US" b="1" i="0">
                <a:solidFill>
                  <a:srgbClr val="1F1F1F"/>
                </a:solidFill>
                <a:effectLst/>
                <a:latin typeface="Google Sans"/>
              </a:rPr>
              <a:t>IIJA</a:t>
            </a:r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), </a:t>
            </a:r>
            <a:r>
              <a:rPr lang="en-US" b="1" i="0">
                <a:solidFill>
                  <a:srgbClr val="1F1F1F"/>
                </a:solidFill>
                <a:effectLst/>
                <a:latin typeface="Google Sans"/>
              </a:rPr>
              <a:t>aka</a:t>
            </a:r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 Bipartisan Infrastructure Law (</a:t>
            </a:r>
            <a:r>
              <a:rPr lang="en-US" b="1" i="0">
                <a:solidFill>
                  <a:srgbClr val="1F1F1F"/>
                </a:solidFill>
                <a:effectLst/>
                <a:latin typeface="Google Sans"/>
              </a:rPr>
              <a:t>BIL</a:t>
            </a:r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), was signed into law by President Biden on </a:t>
            </a:r>
            <a:r>
              <a:rPr lang="en-US" b="1" i="0">
                <a:solidFill>
                  <a:srgbClr val="1F1F1F"/>
                </a:solidFill>
                <a:effectLst/>
                <a:latin typeface="Google Sans"/>
              </a:rPr>
              <a:t>November 15, 2021</a:t>
            </a:r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. The law authorizes $1.2 trillion for transportation and infrastructure spending with $550 billion of that figure going toward "new" investments and programs.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i="1">
                <a:solidFill>
                  <a:srgbClr val="1F1F1F"/>
                </a:solidFill>
                <a:effectLst/>
                <a:latin typeface="Google Sans"/>
              </a:rPr>
              <a:t>State Focus:</a:t>
            </a:r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US" sz="1200" b="1">
                <a:solidFill>
                  <a:srgbClr val="F27124"/>
                </a:solidFill>
                <a:latin typeface="Poppins SemiBold"/>
                <a:cs typeface="Poppins SemiBold"/>
              </a:rPr>
              <a:t>$284 billion</a:t>
            </a:r>
            <a:r>
              <a:rPr lang="en-US" sz="1200" b="0">
                <a:solidFill>
                  <a:srgbClr val="F27124"/>
                </a:solidFill>
                <a:latin typeface="Poppins SemiBold"/>
                <a:cs typeface="Poppins SemiBold"/>
              </a:rPr>
              <a:t> </a:t>
            </a:r>
            <a:r>
              <a:rPr lang="en-US" sz="1200" b="0">
                <a:solidFill>
                  <a:srgbClr val="3371E7"/>
                </a:solidFill>
                <a:latin typeface="Poppins SemiBold"/>
                <a:cs typeface="Poppins SemiBold"/>
              </a:rPr>
              <a:t>in Surface-Transportation Networks and </a:t>
            </a:r>
            <a:r>
              <a:rPr lang="en-US" sz="1200" b="1">
                <a:solidFill>
                  <a:srgbClr val="F27124"/>
                </a:solidFill>
                <a:latin typeface="Poppins SemiBold"/>
                <a:cs typeface="Poppins SemiBold"/>
              </a:rPr>
              <a:t>$266 billion</a:t>
            </a:r>
            <a:r>
              <a:rPr lang="en-US" sz="1200" b="0">
                <a:solidFill>
                  <a:srgbClr val="F27124"/>
                </a:solidFill>
                <a:latin typeface="Poppins SemiBold"/>
                <a:cs typeface="Poppins SemiBold"/>
              </a:rPr>
              <a:t> </a:t>
            </a:r>
            <a:r>
              <a:rPr lang="en-US" sz="1200" b="0">
                <a:solidFill>
                  <a:srgbClr val="3371E7"/>
                </a:solidFill>
                <a:latin typeface="Poppins SemiBold"/>
                <a:cs typeface="Poppins SemiBold"/>
              </a:rPr>
              <a:t>in Enhancing Core Infrastructure.</a:t>
            </a:r>
            <a:br>
              <a:rPr lang="en-US" sz="1200" b="0">
                <a:solidFill>
                  <a:srgbClr val="3371E7"/>
                </a:solidFill>
                <a:latin typeface="Poppins SemiBold"/>
                <a:cs typeface="Poppins SemiBold"/>
              </a:rPr>
            </a:br>
            <a:endParaRPr lang="en-US" sz="1200" b="0">
              <a:solidFill>
                <a:srgbClr val="3371E7"/>
              </a:solidFill>
              <a:latin typeface="Poppins SemiBold"/>
              <a:cs typeface="Poppins SemiBold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On </a:t>
            </a:r>
            <a:r>
              <a:rPr lang="en-US" b="1" i="0">
                <a:solidFill>
                  <a:srgbClr val="1F1F1F"/>
                </a:solidFill>
                <a:effectLst/>
                <a:latin typeface="Google Sans"/>
              </a:rPr>
              <a:t>August 16, 2022</a:t>
            </a:r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, President Biden signed the Inflation Reduction Act (</a:t>
            </a:r>
            <a:r>
              <a:rPr lang="en-US" b="1" i="0">
                <a:solidFill>
                  <a:srgbClr val="1F1F1F"/>
                </a:solidFill>
                <a:effectLst/>
                <a:latin typeface="Google Sans"/>
              </a:rPr>
              <a:t>IRA</a:t>
            </a:r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) into law, marking one of the largest investments in the American economy, energy security, and climate that Congress has made in the nation's history.</a:t>
            </a:r>
            <a:endParaRPr lang="en-US" sz="1200" b="0">
              <a:solidFill>
                <a:srgbClr val="3371E7"/>
              </a:solidFill>
              <a:latin typeface="Poppins SemiBold"/>
              <a:cs typeface="Poppins SemiBold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>
                <a:solidFill>
                  <a:srgbClr val="1F1F1F"/>
                </a:solidFill>
                <a:effectLst/>
                <a:latin typeface="Google Sans"/>
              </a:rPr>
              <a:t>State Focus:</a:t>
            </a:r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US" b="1" i="0">
                <a:solidFill>
                  <a:srgbClr val="1F1F1F"/>
                </a:solidFill>
                <a:effectLst/>
                <a:latin typeface="Google Sans"/>
              </a:rPr>
              <a:t>$370 billion</a:t>
            </a:r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 in tax credits for solar panels, EVs and batteries and </a:t>
            </a:r>
            <a:r>
              <a:rPr lang="en-US" b="1" i="0">
                <a:solidFill>
                  <a:srgbClr val="1F1F1F"/>
                </a:solidFill>
                <a:effectLst/>
                <a:latin typeface="Google Sans"/>
              </a:rPr>
              <a:t>$214 billion</a:t>
            </a:r>
            <a:r>
              <a:rPr lang="en-US" b="0" i="0">
                <a:solidFill>
                  <a:srgbClr val="1F1F1F"/>
                </a:solidFill>
                <a:effectLst/>
                <a:latin typeface="Google Sans"/>
              </a:rPr>
              <a:t> in clean energy tax incentives and investments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="0" i="0">
              <a:solidFill>
                <a:srgbClr val="1F1F1F"/>
              </a:solidFill>
              <a:effectLst/>
              <a:latin typeface="Google San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The CHIPS and Science Act (</a:t>
            </a:r>
            <a:r>
              <a:rPr lang="en-US" b="1" i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CHIPS</a:t>
            </a:r>
            <a:r>
              <a:rPr lang="en-US" b="0" i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) is a U.S. federal statute enacted by the 117th United States Congress and signed into law by President Joe Biden on </a:t>
            </a:r>
            <a:r>
              <a:rPr lang="en-US" b="1" i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August 9, 2022</a:t>
            </a:r>
            <a:r>
              <a:rPr lang="en-US" b="0" i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.</a:t>
            </a:r>
            <a:endParaRPr lang="en-US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/>
              <a:t>State Focus:</a:t>
            </a:r>
            <a:r>
              <a:rPr lang="en-US"/>
              <a:t> </a:t>
            </a:r>
            <a:r>
              <a:rPr lang="en-US" b="1"/>
              <a:t>$39 billion</a:t>
            </a:r>
            <a:r>
              <a:rPr lang="en-US"/>
              <a:t> in Manufacturing Incentives and </a:t>
            </a:r>
            <a:r>
              <a:rPr lang="en-US" b="1"/>
              <a:t>$11 billion</a:t>
            </a:r>
            <a:r>
              <a:rPr lang="en-US"/>
              <a:t> in R&amp;D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38E2B-4CB1-2A44-846B-39E1DFFBDF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93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38E2B-4CB1-2A44-846B-39E1DFFBDF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69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38E2B-4CB1-2A44-846B-39E1DFFBDF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4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258753-8574-22E4-DC12-82132309D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7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5BFA4E48-6ADF-7DC4-FDDE-0CDEBE67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969" y="3092620"/>
            <a:ext cx="4704347" cy="67275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56CE08-D66D-BCBF-680E-B7CC8F152F2D}"/>
              </a:ext>
            </a:extLst>
          </p:cNvPr>
          <p:cNvCxnSpPr/>
          <p:nvPr userDrawn="1"/>
        </p:nvCxnSpPr>
        <p:spPr>
          <a:xfrm>
            <a:off x="6112042" y="2996871"/>
            <a:ext cx="0" cy="104573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42B181-CED0-B6F0-7F1C-98D310EACB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9038" y="2996871"/>
            <a:ext cx="4572000" cy="57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>
                <a:solidFill>
                  <a:schemeClr val="bg1"/>
                </a:solidFill>
                <a:latin typeface="Now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Now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Now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Now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Now" pitchFamily="2" charset="77"/>
              </a:defRPr>
            </a:lvl5pPr>
          </a:lstStyle>
          <a:p>
            <a:pPr lvl="0"/>
            <a:r>
              <a:rPr lang="en-US"/>
              <a:t>Presentation title</a:t>
            </a:r>
          </a:p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493713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with Did You Know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IMAGE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516385-0800-78AC-C0A6-934BD2ED70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9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IMAGE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516385-0800-78AC-C0A6-934BD2ED70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31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CHART SLIDE TITLE 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</a:t>
            </a:r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61B5906-C859-88B2-1CD0-1F01349AB48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Did You Know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CHART SLIDE TITLE 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</a:t>
            </a:r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61B5906-C859-88B2-1CD0-1F01349AB48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5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CHART SLIDE TITLE 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</a:t>
            </a:r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61B5906-C859-88B2-1CD0-1F01349AB48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08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070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258753-8574-22E4-DC12-82132309D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7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5BFA4E48-6ADF-7DC4-FDDE-0CDEBE67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969" y="3092620"/>
            <a:ext cx="4704347" cy="67275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56CE08-D66D-BCBF-680E-B7CC8F152F2D}"/>
              </a:ext>
            </a:extLst>
          </p:cNvPr>
          <p:cNvCxnSpPr/>
          <p:nvPr userDrawn="1"/>
        </p:nvCxnSpPr>
        <p:spPr>
          <a:xfrm>
            <a:off x="6112042" y="2996871"/>
            <a:ext cx="0" cy="104573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42B181-CED0-B6F0-7F1C-98D310EACB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9038" y="2996871"/>
            <a:ext cx="4572000" cy="57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>
                <a:solidFill>
                  <a:schemeClr val="bg1"/>
                </a:solidFill>
                <a:latin typeface="Now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Now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Now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Now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Now" pitchFamily="2" charset="77"/>
              </a:defRPr>
            </a:lvl5pPr>
          </a:lstStyle>
          <a:p>
            <a:pPr lvl="0"/>
            <a:r>
              <a:rPr lang="en-US"/>
              <a:t>Presentation title</a:t>
            </a:r>
          </a:p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548325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48D056-3865-E712-F5DE-A537FBE68C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FC1790-7E16-E85B-CBB2-494F1DB3DB81}"/>
              </a:ext>
            </a:extLst>
          </p:cNvPr>
          <p:cNvSpPr txBox="1"/>
          <p:nvPr userDrawn="1"/>
        </p:nvSpPr>
        <p:spPr>
          <a:xfrm>
            <a:off x="551448" y="1756324"/>
            <a:ext cx="468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716DB1-27F1-B81A-43E9-804E81DDFE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447" y="2369470"/>
            <a:ext cx="253866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01 Insert Name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484542F-5A08-D71D-4480-650712EF28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7582" y="2369470"/>
            <a:ext cx="253866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02 Insert Name</a:t>
            </a:r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2CCE78E2-852D-F0C3-7CEF-B40468297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37458" y="2369469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03 Insert Name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463CFFB-0669-D326-DA73-F19A46723F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410" y="4086796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04 Insert Name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91D8E5B-1401-248C-5C24-B5748CB695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7063" y="4086796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05 Insert Name</a:t>
            </a:r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4E4AE2-51A7-89ED-BE49-5EC9BEB81A1E}"/>
              </a:ext>
            </a:extLst>
          </p:cNvPr>
          <p:cNvCxnSpPr>
            <a:cxnSpLocks/>
          </p:cNvCxnSpPr>
          <p:nvPr userDrawn="1"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AE3F3B-0648-44AB-7D7D-7B45DC7EB870}"/>
              </a:ext>
            </a:extLst>
          </p:cNvPr>
          <p:cNvSpPr txBox="1"/>
          <p:nvPr userDrawn="1"/>
        </p:nvSpPr>
        <p:spPr>
          <a:xfrm>
            <a:off x="551448" y="6391990"/>
            <a:ext cx="1167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Agenda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C6451227-3AA7-6B52-AB54-BDDAE5423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37457" y="4086796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06 Insert Name</a:t>
            </a:r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DEB9DCC-B45E-9C12-BD52-A72F2E9529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163" y="2798236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CB22BAC-02BB-FBF3-79F1-7D0290B29A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37063" y="2818873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CB72F5C-E4FB-504A-6D04-4B87AD87A7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37457" y="2834699"/>
            <a:ext cx="303163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/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EFAE001-2FC3-D1EB-9256-5F802BFCF2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7410" y="4556646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/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4C29B902-F51D-6CD0-A0BD-C657ADF943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36310" y="4577283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/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6323696F-C719-5340-EC8A-57FA774537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36704" y="4593109"/>
            <a:ext cx="303163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>
                <a:latin typeface="Poppins" pitchFamily="2" charset="77"/>
                <a:cs typeface="Poppins" pitchFamily="2" charset="77"/>
              </a:rPr>
              <a:t>Brief description of content  goes here. Font should be Poppins Regular, size 14</a:t>
            </a:r>
            <a:endParaRPr lang="en-US" sz="1400"/>
          </a:p>
        </p:txBody>
      </p:sp>
      <p:pic>
        <p:nvPicPr>
          <p:cNvPr id="42" name="Picture 41" descr="A black and white logo&#10;&#10;Description automatically generated">
            <a:extLst>
              <a:ext uri="{FF2B5EF4-FFF2-40B4-BE49-F238E27FC236}">
                <a16:creationId xmlns:a16="http://schemas.microsoft.com/office/drawing/2014/main" id="{1D0451A0-0F91-9C83-97F3-E2C990837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270" y="6401410"/>
            <a:ext cx="1362140" cy="19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5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88F6EB-554B-FA48-09FF-6E6F4A23E6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9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5C3BC48-B86A-6293-68C0-EDFCFBFC3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925" y="3051065"/>
            <a:ext cx="5712876" cy="755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01 Insert Name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D5FF38-45F2-23C5-3DCE-DD8C14A4D9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938" y="3652445"/>
            <a:ext cx="6372225" cy="1801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Section description goes here. Should be Poppins Regular, size  18.</a:t>
            </a:r>
            <a:endParaRPr lang="en-US"/>
          </a:p>
        </p:txBody>
      </p:sp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025DC0D1-0A37-0137-0A3D-5B953A0D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270" y="6401410"/>
            <a:ext cx="1362140" cy="19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98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SLIDE TITLE. POPPINS BOLD, SIZE 32, ALL CAPS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D764C68-4AB8-9FC1-B654-492730493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91" y="870541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Subtitle goes here. Poppins Regular, size 22, sentence case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463" y="1593850"/>
            <a:ext cx="11061700" cy="4435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Poppins Regular, Size 10, Sentence 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39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258753-8574-22E4-DC12-82132309D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7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56CE08-D66D-BCBF-680E-B7CC8F152F2D}"/>
              </a:ext>
            </a:extLst>
          </p:cNvPr>
          <p:cNvCxnSpPr/>
          <p:nvPr userDrawn="1"/>
        </p:nvCxnSpPr>
        <p:spPr>
          <a:xfrm>
            <a:off x="6112042" y="2996871"/>
            <a:ext cx="0" cy="104573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42B181-CED0-B6F0-7F1C-98D310EACB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9038" y="2996871"/>
            <a:ext cx="4572000" cy="784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Now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Now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Now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Now" pitchFamily="2" charset="77"/>
              </a:defRPr>
            </a:lvl5pPr>
          </a:lstStyle>
          <a:p>
            <a:pPr lvl="0"/>
            <a:r>
              <a:rPr lang="en-US"/>
              <a:t>Presentation title</a:t>
            </a:r>
          </a:p>
          <a:p>
            <a:pPr lvl="0"/>
            <a:r>
              <a:rPr lang="en-US"/>
              <a:t>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518F9-219F-6A0E-1613-3D9524CAE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699" b="35704"/>
          <a:stretch/>
        </p:blipFill>
        <p:spPr>
          <a:xfrm>
            <a:off x="916494" y="3004798"/>
            <a:ext cx="5038553" cy="10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99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25642" y="3429000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SLIDE TITLE. POPPINS BOLD, SIZE 32, ALL CAPS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D764C68-4AB8-9FC1-B654-492730493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91" y="870541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Subtitle goes here. Poppins Regular, size 22, sentence case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Poppins Regular, Size 10, Sentence 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16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0EA16D-4380-539E-D1D2-916A1FAEFD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23955" y="6401410"/>
            <a:ext cx="1362456" cy="194841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438551B-79AA-3DD4-D0E7-7652CD044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270" y="6401410"/>
            <a:ext cx="1362140" cy="194797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9DD398A-D679-094F-258F-3A63C77567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SLIDE TITLE. POPPINS BOLD, SIZE 32, ALL CAPS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ACC640F4-9073-897A-12EB-CC0EAA40AA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91" y="870541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Subtitle goes here. Poppins Regular, size 22, sentence case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1F095E9-146B-40C1-F067-F507151830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Poppins Regular, Size 10, Sentence 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IMAGE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516385-0800-78AC-C0A6-934BD2ED70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35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with Did You Know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IMAGE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516385-0800-78AC-C0A6-934BD2ED70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4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IMAGE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516385-0800-78AC-C0A6-934BD2ED70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5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CHART SLIDE TITLE 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</a:t>
            </a:r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61B5906-C859-88B2-1CD0-1F01349AB48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12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Did You Know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CHART SLIDE TITLE 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</a:t>
            </a:r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61B5906-C859-88B2-1CD0-1F01349AB48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4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CHART SLIDE TITLE 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</a:t>
            </a:r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61B5906-C859-88B2-1CD0-1F01349AB48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22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163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l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691" y="359624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SLIDE TITLE. POPPINS BOLD, SIZE 32, ALL CAPS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D764C68-4AB8-9FC1-B654-492730493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91" y="870541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Subtitle goes here. Poppins Regular, size 22, sentence case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336" y="6401149"/>
            <a:ext cx="1362456" cy="19536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91" y="6400800"/>
            <a:ext cx="5832904" cy="457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Poppins Regular, Size 10, Sentence Case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24A16-B41E-3987-54A3-EB96B8A4C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25731" y="630985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E1F50A6-1B28-8044-85ED-18CFC4361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2206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258753-8574-22E4-DC12-82132309D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7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E0027FD-F7E9-5F49-BB89-1D0BE86FC5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5BFA4E48-6ADF-7DC4-FDDE-0CDEBE678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969" y="3092620"/>
            <a:ext cx="4704347" cy="67275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56CE08-D66D-BCBF-680E-B7CC8F152F2D}"/>
              </a:ext>
            </a:extLst>
          </p:cNvPr>
          <p:cNvCxnSpPr/>
          <p:nvPr userDrawn="1"/>
        </p:nvCxnSpPr>
        <p:spPr>
          <a:xfrm>
            <a:off x="6112042" y="2996871"/>
            <a:ext cx="0" cy="104573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42B181-CED0-B6F0-7F1C-98D310EACB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9038" y="2996871"/>
            <a:ext cx="4572000" cy="784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Now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Now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Now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Now" pitchFamily="2" charset="77"/>
              </a:defRPr>
            </a:lvl5pPr>
          </a:lstStyle>
          <a:p>
            <a:pPr lvl="0"/>
            <a:r>
              <a:rPr lang="en-US"/>
              <a:t>Presentation title</a:t>
            </a:r>
          </a:p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901008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48D056-3865-E712-F5DE-A537FBE68C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FC1790-7E16-E85B-CBB2-494F1DB3DB81}"/>
              </a:ext>
            </a:extLst>
          </p:cNvPr>
          <p:cNvSpPr txBox="1"/>
          <p:nvPr userDrawn="1"/>
        </p:nvSpPr>
        <p:spPr>
          <a:xfrm>
            <a:off x="551448" y="1756324"/>
            <a:ext cx="468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716DB1-27F1-B81A-43E9-804E81DDFE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447" y="2369470"/>
            <a:ext cx="253866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01 Insert Name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484542F-5A08-D71D-4480-650712EF28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7582" y="2369470"/>
            <a:ext cx="253866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02 Insert Name</a:t>
            </a:r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2CCE78E2-852D-F0C3-7CEF-B40468297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37458" y="2369469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03 Insert Name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463CFFB-0669-D326-DA73-F19A46723F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410" y="4086796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04 Insert Name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91D8E5B-1401-248C-5C24-B5748CB695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7063" y="4086796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05 Insert Name</a:t>
            </a:r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4E4AE2-51A7-89ED-BE49-5EC9BEB81A1E}"/>
              </a:ext>
            </a:extLst>
          </p:cNvPr>
          <p:cNvCxnSpPr>
            <a:cxnSpLocks/>
          </p:cNvCxnSpPr>
          <p:nvPr userDrawn="1"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AE3F3B-0648-44AB-7D7D-7B45DC7EB870}"/>
              </a:ext>
            </a:extLst>
          </p:cNvPr>
          <p:cNvSpPr txBox="1"/>
          <p:nvPr userDrawn="1"/>
        </p:nvSpPr>
        <p:spPr>
          <a:xfrm>
            <a:off x="551448" y="6391990"/>
            <a:ext cx="1167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Agenda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C6451227-3AA7-6B52-AB54-BDDAE5423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37457" y="4086796"/>
            <a:ext cx="2648953" cy="433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06 Insert Name</a:t>
            </a:r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DEB9DCC-B45E-9C12-BD52-A72F2E9529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163" y="2798236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CB22BAC-02BB-FBF3-79F1-7D0290B29A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37063" y="2818873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CB72F5C-E4FB-504A-6D04-4B87AD87A7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37457" y="2834699"/>
            <a:ext cx="303163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/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EFAE001-2FC3-D1EB-9256-5F802BFCF2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7410" y="4556646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/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4C29B902-F51D-6CD0-A0BD-C657ADF943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36310" y="4577283"/>
            <a:ext cx="34798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>
                <a:latin typeface="Poppins" pitchFamily="2" charset="77"/>
                <a:cs typeface="Poppins" pitchFamily="2" charset="77"/>
              </a:rPr>
              <a:t>Brief description of content goes here. Font should be Poppins Regular, size 14</a:t>
            </a:r>
            <a:endParaRPr lang="en-US" sz="1400"/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6323696F-C719-5340-EC8A-57FA774537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36704" y="4593109"/>
            <a:ext cx="303163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</a:lstStyle>
          <a:p>
            <a:pPr lvl="0"/>
            <a:r>
              <a:rPr lang="en-US" sz="1400">
                <a:latin typeface="Poppins" pitchFamily="2" charset="77"/>
                <a:cs typeface="Poppins" pitchFamily="2" charset="77"/>
              </a:rPr>
              <a:t>Brief description of content  goes here. Font should be Poppins Regular, size 14</a:t>
            </a:r>
            <a:endParaRPr lang="en-US" sz="1400"/>
          </a:p>
        </p:txBody>
      </p:sp>
      <p:pic>
        <p:nvPicPr>
          <p:cNvPr id="42" name="Picture 41" descr="A black and white logo&#10;&#10;Description automatically generated">
            <a:extLst>
              <a:ext uri="{FF2B5EF4-FFF2-40B4-BE49-F238E27FC236}">
                <a16:creationId xmlns:a16="http://schemas.microsoft.com/office/drawing/2014/main" id="{1D0451A0-0F91-9C83-97F3-E2C990837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270" y="6401410"/>
            <a:ext cx="1362140" cy="19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8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88F6EB-554B-FA48-09FF-6E6F4A23E6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9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5C3BC48-B86A-6293-68C0-EDFCFBFC3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925" y="3051065"/>
            <a:ext cx="5712876" cy="755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Now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01 Insert Name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D5FF38-45F2-23C5-3DCE-DD8C14A4D9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938" y="3652445"/>
            <a:ext cx="6372225" cy="1801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Section description goes here. Should be Poppins Regular, size  18.</a:t>
            </a:r>
            <a:endParaRPr lang="en-US"/>
          </a:p>
        </p:txBody>
      </p:sp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025DC0D1-0A37-0137-0A3D-5B953A0D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270" y="6401410"/>
            <a:ext cx="1362140" cy="19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8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SLIDE TITLE. POPPINS BOLD, SIZE 32, ALL CAPS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D764C68-4AB8-9FC1-B654-492730493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91" y="870541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Subtitle goes here. Poppins Regular, size 22, sentence case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463" y="1593850"/>
            <a:ext cx="11061700" cy="4435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Poppins Regular, Size 10, Sentence 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58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25642" y="3429000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SLIDE TITLE. POPPINS BOLD, SIZE 32, ALL CAPS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D764C68-4AB8-9FC1-B654-492730493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91" y="870541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Subtitle goes here. Poppins Regular, size 22, sentence case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Poppins Regular, Size 10, Sentence 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3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0EA16D-4380-539E-D1D2-916A1FAEFD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23955" y="6401410"/>
            <a:ext cx="1362456" cy="194841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438551B-79AA-3DD4-D0E7-7652CD044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270" y="6401410"/>
            <a:ext cx="1362140" cy="194797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9DD398A-D679-094F-258F-3A63C77567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SLIDE TITLE. POPPINS BOLD, SIZE 32, ALL CAPS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ACC640F4-9073-897A-12EB-CC0EAA40AA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691" y="870541"/>
            <a:ext cx="10060823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Subtitle goes here. Poppins Regular, size 22, sentence case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1F095E9-146B-40C1-F067-F507151830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Poppins Regular, Size 10, Sentence 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1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D833E-86F2-E7C5-C72D-EF1B21E60B00}"/>
              </a:ext>
            </a:extLst>
          </p:cNvPr>
          <p:cNvCxnSpPr>
            <a:cxnSpLocks/>
          </p:cNvCxnSpPr>
          <p:nvPr userDrawn="1"/>
        </p:nvCxnSpPr>
        <p:spPr>
          <a:xfrm>
            <a:off x="6594300" y="6172201"/>
            <a:ext cx="4992111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8A6596-7812-D6EE-F800-03D0EC4C23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3549" y="457778"/>
            <a:ext cx="4992862" cy="539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1">
                <a:latin typeface="Poppins" pitchFamily="2" charset="77"/>
                <a:cs typeface="Poppins" pitchFamily="2" charset="77"/>
              </a:defRPr>
            </a:lvl2pPr>
            <a:lvl3pPr>
              <a:defRPr b="1">
                <a:latin typeface="Poppins" pitchFamily="2" charset="77"/>
                <a:cs typeface="Poppins" pitchFamily="2" charset="77"/>
              </a:defRPr>
            </a:lvl3pPr>
            <a:lvl4pPr>
              <a:defRPr b="1">
                <a:latin typeface="Poppins" pitchFamily="2" charset="77"/>
                <a:cs typeface="Poppins" pitchFamily="2" charset="77"/>
              </a:defRPr>
            </a:lvl4pPr>
            <a:lvl5pPr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IMAGE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pic>
        <p:nvPicPr>
          <p:cNvPr id="19" name="Picture 18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04CA38E-5F1D-9149-9E4A-774F3518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FF54A6-4498-1952-1CA8-EF76C99B0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4300" y="1965159"/>
            <a:ext cx="4992862" cy="3978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4EF0275-F9B9-A781-6243-C0867FA4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9081" y="6400800"/>
            <a:ext cx="2656611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3371E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>
                <a:latin typeface="Poppins" pitchFamily="2" charset="77"/>
                <a:cs typeface="Poppins" pitchFamily="2" charset="77"/>
              </a:rPr>
              <a:t>Slide Title Goes Here. 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516385-0800-78AC-C0A6-934BD2ED70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42210D-69C0-7FE8-D2A9-D3A5CAD3E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72DDD-F823-9EA0-6586-1B2F65898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466A-5546-703E-90CE-29F2EB9E9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32FD7-2F39-D44E-A47A-700E3F576AB1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63515-A9AB-947F-5F19-C23FD2727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D093D-C537-638F-C325-554699EDD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F50A6-1B28-8044-85ED-18CFC4361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5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8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42210D-69C0-7FE8-D2A9-D3A5CAD3E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72DDD-F823-9EA0-6586-1B2F65898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466A-5546-703E-90CE-29F2EB9E9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32FD7-2F39-D44E-A47A-700E3F576AB1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63515-A9AB-947F-5F19-C23FD2727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D093D-C537-638F-C325-554699EDD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F50A6-1B28-8044-85ED-18CFC4361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7" r:id="rId13"/>
    <p:sldLayoutId id="21474837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8/10/relationships/comments" Target="../comments/modernComment_7FFE62EC_7A0A1E7C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8/10/relationships/comments" Target="../comments/modernComment_7FFE62F1_35C14C60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microsoft.com/office/2018/10/relationships/comments" Target="../comments/modernComment_7FFE6302_5B0B405F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6305_6B7CD8AE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62D7_B86BC07C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microsoft.com/office/2018/10/relationships/comments" Target="../comments/modernComment_7FFE630B_D22C740B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62D0_6C10F71E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6307_A633E57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F9D5FC-D5E5-1ED7-E40A-8ACF61210E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9038" y="3104078"/>
            <a:ext cx="4572000" cy="649844"/>
          </a:xfrm>
        </p:spPr>
        <p:txBody>
          <a:bodyPr>
            <a:normAutofit/>
          </a:bodyPr>
          <a:lstStyle/>
          <a:p>
            <a:r>
              <a:rPr lang="en-US" sz="3600"/>
              <a:t>State of the State</a:t>
            </a:r>
          </a:p>
        </p:txBody>
      </p:sp>
    </p:spTree>
    <p:extLst>
      <p:ext uri="{BB962C8B-B14F-4D97-AF65-F5344CB8AC3E}">
        <p14:creationId xmlns:p14="http://schemas.microsoft.com/office/powerpoint/2010/main" val="764765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A5749F-2BE5-631A-BD7E-3D69757F2C93}"/>
              </a:ext>
            </a:extLst>
          </p:cNvPr>
          <p:cNvSpPr/>
          <p:nvPr/>
        </p:nvSpPr>
        <p:spPr>
          <a:xfrm>
            <a:off x="0" y="2006864"/>
            <a:ext cx="12200996" cy="2844455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1F04A-5ADF-8BA4-C2E0-07BDF9639F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691" y="457778"/>
            <a:ext cx="10060823" cy="1507209"/>
          </a:xfrm>
        </p:spPr>
        <p:txBody>
          <a:bodyPr>
            <a:normAutofit/>
          </a:bodyPr>
          <a:lstStyle/>
          <a:p>
            <a:r>
              <a:rPr lang="en-US" sz="4400"/>
              <a:t>Small Business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24F06-76F3-A6AF-CBB4-B77F898F3C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Small Business Boost Fund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D46FB-AC58-D0D5-329B-7A3D655AE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479" y="616688"/>
            <a:ext cx="3692044" cy="62413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9E5213-639E-A82D-4313-0287D3345F04}"/>
              </a:ext>
            </a:extLst>
          </p:cNvPr>
          <p:cNvSpPr txBox="1"/>
          <p:nvPr/>
        </p:nvSpPr>
        <p:spPr>
          <a:xfrm>
            <a:off x="524691" y="1000325"/>
            <a:ext cx="6099242" cy="718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371E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Boost Fund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D4C1D-2D12-390F-DCEB-713EA2555109}"/>
              </a:ext>
            </a:extLst>
          </p:cNvPr>
          <p:cNvSpPr txBox="1"/>
          <p:nvPr/>
        </p:nvSpPr>
        <p:spPr>
          <a:xfrm>
            <a:off x="1524000" y="3648927"/>
            <a:ext cx="1208047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>
                <a:solidFill>
                  <a:srgbClr val="F27124"/>
                </a:solidFill>
                <a:latin typeface="Poppins SemiBold"/>
                <a:cs typeface="Calibri"/>
              </a:rPr>
              <a:t>%</a:t>
            </a:r>
            <a:endParaRPr lang="en-US" sz="25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E43F16-C4CD-2AD5-94D5-8EDC6ACE55A9}"/>
              </a:ext>
            </a:extLst>
          </p:cNvPr>
          <p:cNvSpPr txBox="1"/>
          <p:nvPr/>
        </p:nvSpPr>
        <p:spPr>
          <a:xfrm>
            <a:off x="706244" y="2883778"/>
            <a:ext cx="151160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>
                <a:solidFill>
                  <a:srgbClr val="F27124"/>
                </a:solidFill>
                <a:latin typeface="Poppins SemiBold"/>
                <a:cs typeface="Calibri"/>
              </a:rPr>
              <a:t>57</a:t>
            </a:r>
            <a:endParaRPr lang="en-US" sz="5400">
              <a:solidFill>
                <a:srgbClr val="F27124"/>
              </a:solidFill>
              <a:latin typeface="Poppins SemiBold"/>
              <a:cs typeface="Poppi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5243C1-B9B2-D4CF-0E73-2105C0293EFA}"/>
              </a:ext>
            </a:extLst>
          </p:cNvPr>
          <p:cNvSpPr txBox="1"/>
          <p:nvPr/>
        </p:nvSpPr>
        <p:spPr>
          <a:xfrm>
            <a:off x="1524000" y="3193534"/>
            <a:ext cx="1208047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>
                <a:solidFill>
                  <a:srgbClr val="F27124"/>
                </a:solidFill>
                <a:latin typeface="Poppins SemiBold"/>
                <a:cs typeface="Calibri"/>
              </a:rPr>
              <a:t>%</a:t>
            </a:r>
            <a:endParaRPr lang="en-US" sz="25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A24B5D-AE8C-1FDD-6B82-E04D428954AC}"/>
              </a:ext>
            </a:extLst>
          </p:cNvPr>
          <p:cNvSpPr txBox="1"/>
          <p:nvPr/>
        </p:nvSpPr>
        <p:spPr>
          <a:xfrm>
            <a:off x="823951" y="3757291"/>
            <a:ext cx="356839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 SemiBold"/>
                <a:cs typeface="Calibri"/>
              </a:rPr>
              <a:t>of towns &amp; cities </a:t>
            </a:r>
            <a:endParaRPr lang="en-US" sz="1400">
              <a:solidFill>
                <a:schemeClr val="bg1"/>
              </a:solidFill>
              <a:latin typeface="Poppins SemiBold"/>
              <a:cs typeface="Poppins SemiBold"/>
            </a:endParaRPr>
          </a:p>
          <a:p>
            <a:r>
              <a:rPr lang="en-US" sz="1400">
                <a:solidFill>
                  <a:schemeClr val="bg1"/>
                </a:solidFill>
                <a:latin typeface="Poppins SemiBold"/>
                <a:cs typeface="Calibri"/>
              </a:rPr>
              <a:t>received Boost loans</a:t>
            </a:r>
            <a:endParaRPr lang="en-US" sz="1400">
              <a:solidFill>
                <a:schemeClr val="bg1"/>
              </a:solidFill>
              <a:latin typeface="Poppins Semi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3AA07A-9C0A-85C5-E448-FC8C43DFD252}"/>
              </a:ext>
            </a:extLst>
          </p:cNvPr>
          <p:cNvSpPr txBox="1"/>
          <p:nvPr/>
        </p:nvSpPr>
        <p:spPr>
          <a:xfrm>
            <a:off x="2769218" y="4062827"/>
            <a:ext cx="356839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Poppins SemiBold"/>
                <a:cs typeface="Calibri"/>
              </a:rPr>
              <a:t>in loans awarded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Poppins SemiBold"/>
                <a:cs typeface="Calibri"/>
              </a:rPr>
              <a:t>through Oct '24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96BC14-18D8-2AD6-9D31-C0CE8F5BC709}"/>
              </a:ext>
            </a:extLst>
          </p:cNvPr>
          <p:cNvSpPr txBox="1"/>
          <p:nvPr/>
        </p:nvSpPr>
        <p:spPr>
          <a:xfrm>
            <a:off x="753609" y="2813071"/>
            <a:ext cx="2675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65.7</a:t>
            </a:r>
            <a:r>
              <a:rPr lang="en-US" sz="2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96C144-F589-B7AD-3AB5-61A3DD713365}"/>
              </a:ext>
            </a:extLst>
          </p:cNvPr>
          <p:cNvSpPr txBox="1"/>
          <p:nvPr/>
        </p:nvSpPr>
        <p:spPr>
          <a:xfrm>
            <a:off x="3247711" y="2813071"/>
            <a:ext cx="2675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$62.1</a:t>
            </a:r>
            <a:endParaRPr lang="en-US" sz="2000" b="1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406CDE-499A-A205-A04B-0035A9C027CB}"/>
              </a:ext>
            </a:extLst>
          </p:cNvPr>
          <p:cNvSpPr txBox="1"/>
          <p:nvPr/>
        </p:nvSpPr>
        <p:spPr>
          <a:xfrm>
            <a:off x="3200400" y="3633088"/>
            <a:ext cx="267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million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6A43CF-B473-B230-9647-F7A02A7816C3}"/>
              </a:ext>
            </a:extLst>
          </p:cNvPr>
          <p:cNvSpPr txBox="1"/>
          <p:nvPr/>
        </p:nvSpPr>
        <p:spPr>
          <a:xfrm>
            <a:off x="9193287" y="2827524"/>
            <a:ext cx="2675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64</a:t>
            </a:r>
            <a:r>
              <a:rPr lang="en-US" sz="2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2412E6-1E0A-DE9A-0A04-24281DB37900}"/>
              </a:ext>
            </a:extLst>
          </p:cNvPr>
          <p:cNvSpPr txBox="1"/>
          <p:nvPr/>
        </p:nvSpPr>
        <p:spPr>
          <a:xfrm>
            <a:off x="8769055" y="3757289"/>
            <a:ext cx="356839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Poppins SemiBold"/>
                <a:cs typeface="Calibri"/>
              </a:rPr>
              <a:t>awarded to MBWEs, 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Poppins SemiBold"/>
                <a:cs typeface="Calibri"/>
              </a:rPr>
              <a:t>14% ahead of our goal </a:t>
            </a:r>
          </a:p>
        </p:txBody>
      </p:sp>
    </p:spTree>
    <p:extLst>
      <p:ext uri="{BB962C8B-B14F-4D97-AF65-F5344CB8AC3E}">
        <p14:creationId xmlns:p14="http://schemas.microsoft.com/office/powerpoint/2010/main" val="20474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state of new york&#10;&#10;Description automatically generated">
            <a:extLst>
              <a:ext uri="{FF2B5EF4-FFF2-40B4-BE49-F238E27FC236}">
                <a16:creationId xmlns:a16="http://schemas.microsoft.com/office/drawing/2014/main" id="{03D229AD-8AE1-F2D3-2017-B7E8F87A7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A303F8-3EC7-357E-0D98-4844EBD7F82E}"/>
              </a:ext>
            </a:extLst>
          </p:cNvPr>
          <p:cNvSpPr/>
          <p:nvPr/>
        </p:nvSpPr>
        <p:spPr>
          <a:xfrm>
            <a:off x="2056203" y="1729759"/>
            <a:ext cx="743414" cy="3117695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2F9A4D-C784-6854-5397-E0A9A2210FB0}"/>
              </a:ext>
            </a:extLst>
          </p:cNvPr>
          <p:cNvSpPr/>
          <p:nvPr/>
        </p:nvSpPr>
        <p:spPr>
          <a:xfrm>
            <a:off x="3362562" y="2139288"/>
            <a:ext cx="743414" cy="2708166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F154C3-DE63-B556-6A96-0D7585F9C60A}"/>
              </a:ext>
            </a:extLst>
          </p:cNvPr>
          <p:cNvSpPr/>
          <p:nvPr/>
        </p:nvSpPr>
        <p:spPr>
          <a:xfrm>
            <a:off x="5894818" y="2719961"/>
            <a:ext cx="743414" cy="2127494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AC4086-4A54-1BF8-8DF8-02211CCC1DE0}"/>
              </a:ext>
            </a:extLst>
          </p:cNvPr>
          <p:cNvSpPr/>
          <p:nvPr/>
        </p:nvSpPr>
        <p:spPr>
          <a:xfrm>
            <a:off x="4682012" y="3874506"/>
            <a:ext cx="743414" cy="975732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00031B-294F-D94B-0D75-839C1A8471FB}"/>
              </a:ext>
            </a:extLst>
          </p:cNvPr>
          <p:cNvSpPr/>
          <p:nvPr/>
        </p:nvSpPr>
        <p:spPr>
          <a:xfrm>
            <a:off x="761488" y="1371990"/>
            <a:ext cx="743414" cy="3475463"/>
          </a:xfrm>
          <a:prstGeom prst="rect">
            <a:avLst/>
          </a:prstGeom>
          <a:solidFill>
            <a:srgbClr val="3371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69B132-8864-6B1A-85A1-483834C086E7}"/>
              </a:ext>
            </a:extLst>
          </p:cNvPr>
          <p:cNvSpPr txBox="1"/>
          <p:nvPr/>
        </p:nvSpPr>
        <p:spPr>
          <a:xfrm>
            <a:off x="607959" y="977581"/>
            <a:ext cx="180719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Poppins SemiBold"/>
                <a:cs typeface="Poppins SemiBold"/>
              </a:rPr>
              <a:t>+10.2</a:t>
            </a:r>
            <a:r>
              <a:rPr lang="en-US" sz="1600" b="1">
                <a:solidFill>
                  <a:srgbClr val="000000"/>
                </a:solidFill>
                <a:latin typeface="Poppins SemiBold"/>
                <a:cs typeface="Poppins SemiBold"/>
              </a:rPr>
              <a:t>%</a:t>
            </a:r>
            <a:endParaRPr lang="en-US" sz="1100" b="1">
              <a:solidFill>
                <a:srgbClr val="000000"/>
              </a:solidFill>
              <a:latin typeface="Poppins SemiBold"/>
              <a:cs typeface="Poppins Semi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E94A9C-6FCE-F3B8-8A64-D1FBFCB302DA}"/>
              </a:ext>
            </a:extLst>
          </p:cNvPr>
          <p:cNvSpPr txBox="1"/>
          <p:nvPr/>
        </p:nvSpPr>
        <p:spPr>
          <a:xfrm>
            <a:off x="2047123" y="1348719"/>
            <a:ext cx="85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Poppins SemiBold" pitchFamily="2" charset="77"/>
                <a:cs typeface="Poppins SemiBold" pitchFamily="2" charset="77"/>
              </a:rPr>
              <a:t>+8.1%</a:t>
            </a:r>
            <a:endParaRPr lang="en-US" sz="1100" b="1">
              <a:solidFill>
                <a:srgbClr val="00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85584C-49F0-70B4-B7A1-A07370501F47}"/>
              </a:ext>
            </a:extLst>
          </p:cNvPr>
          <p:cNvSpPr txBox="1"/>
          <p:nvPr/>
        </p:nvSpPr>
        <p:spPr>
          <a:xfrm>
            <a:off x="3309045" y="1699198"/>
            <a:ext cx="85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Poppins SemiBold" pitchFamily="2" charset="77"/>
                <a:cs typeface="Poppins SemiBold" pitchFamily="2" charset="77"/>
              </a:rPr>
              <a:t>+7.0%</a:t>
            </a:r>
            <a:endParaRPr lang="en-US" sz="1100" b="1">
              <a:solidFill>
                <a:srgbClr val="00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1144DB-A91E-ACAE-0626-4AC2B928E0C7}"/>
              </a:ext>
            </a:extLst>
          </p:cNvPr>
          <p:cNvSpPr txBox="1"/>
          <p:nvPr/>
        </p:nvSpPr>
        <p:spPr>
          <a:xfrm>
            <a:off x="4677761" y="3809214"/>
            <a:ext cx="85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+2.3%</a:t>
            </a:r>
            <a:endParaRPr lang="en-US" sz="1100" b="1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E9A854-4962-8815-F188-3CC34FE05E81}"/>
              </a:ext>
            </a:extLst>
          </p:cNvPr>
          <p:cNvSpPr txBox="1"/>
          <p:nvPr/>
        </p:nvSpPr>
        <p:spPr>
          <a:xfrm>
            <a:off x="5861489" y="2330632"/>
            <a:ext cx="85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Poppins SemiBold" pitchFamily="2" charset="77"/>
                <a:cs typeface="Poppins SemiBold" pitchFamily="2" charset="77"/>
              </a:rPr>
              <a:t>+4.4%</a:t>
            </a:r>
            <a:endParaRPr lang="en-US" sz="1100" b="1">
              <a:solidFill>
                <a:srgbClr val="00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2B0AC3-EDFD-12A5-7107-A765BB07C07B}"/>
              </a:ext>
            </a:extLst>
          </p:cNvPr>
          <p:cNvSpPr/>
          <p:nvPr/>
        </p:nvSpPr>
        <p:spPr>
          <a:xfrm>
            <a:off x="4682012" y="2338961"/>
            <a:ext cx="743414" cy="2508494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EC4F94-D92F-E9A9-7FA3-DF65DEF41EAE}"/>
              </a:ext>
            </a:extLst>
          </p:cNvPr>
          <p:cNvSpPr txBox="1"/>
          <p:nvPr/>
        </p:nvSpPr>
        <p:spPr>
          <a:xfrm>
            <a:off x="835829" y="4901349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CT</a:t>
            </a:r>
            <a:endParaRPr lang="en-US">
              <a:latin typeface="Poppins SemiBold"/>
              <a:cs typeface="Poppins Semi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4DB84B-93B0-F9D9-EE51-BD598D6E23F8}"/>
              </a:ext>
            </a:extLst>
          </p:cNvPr>
          <p:cNvSpPr txBox="1"/>
          <p:nvPr/>
        </p:nvSpPr>
        <p:spPr>
          <a:xfrm>
            <a:off x="2130544" y="4901348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NY</a:t>
            </a:r>
            <a:endParaRPr lang="en-US">
              <a:latin typeface="Poppins SemiBold"/>
              <a:cs typeface="Poppins Semi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09AA8D-6C18-DA8D-1835-6FB90A1CC25D}"/>
              </a:ext>
            </a:extLst>
          </p:cNvPr>
          <p:cNvSpPr txBox="1"/>
          <p:nvPr/>
        </p:nvSpPr>
        <p:spPr>
          <a:xfrm>
            <a:off x="3436904" y="4901349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MA</a:t>
            </a:r>
            <a:endParaRPr lang="en-US">
              <a:latin typeface="Poppins SemiBold"/>
              <a:cs typeface="Poppins Semi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C890BC-2CC8-A845-E898-54AC49894CBB}"/>
              </a:ext>
            </a:extLst>
          </p:cNvPr>
          <p:cNvSpPr txBox="1"/>
          <p:nvPr/>
        </p:nvSpPr>
        <p:spPr>
          <a:xfrm>
            <a:off x="4756355" y="4901348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NC</a:t>
            </a:r>
            <a:endParaRPr lang="en-US">
              <a:latin typeface="Poppins SemiBold"/>
              <a:cs typeface="Poppins Semi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3383D5-9BC2-7D4B-4410-4E7D5D5A7F52}"/>
              </a:ext>
            </a:extLst>
          </p:cNvPr>
          <p:cNvSpPr txBox="1"/>
          <p:nvPr/>
        </p:nvSpPr>
        <p:spPr>
          <a:xfrm>
            <a:off x="5955088" y="4901347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TX</a:t>
            </a:r>
            <a:endParaRPr lang="en-US">
              <a:latin typeface="Poppins SemiBold"/>
              <a:cs typeface="Poppins SemiBold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A5FB4A-298A-BB1D-B022-E5F2E2A17A65}"/>
              </a:ext>
            </a:extLst>
          </p:cNvPr>
          <p:cNvSpPr txBox="1"/>
          <p:nvPr/>
        </p:nvSpPr>
        <p:spPr>
          <a:xfrm>
            <a:off x="4628496" y="1964719"/>
            <a:ext cx="85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Poppins SemiBold" pitchFamily="2" charset="77"/>
                <a:cs typeface="Poppins SemiBold" pitchFamily="2" charset="77"/>
              </a:rPr>
              <a:t>+6.5%</a:t>
            </a:r>
            <a:endParaRPr lang="en-US" sz="1100" b="1">
              <a:solidFill>
                <a:srgbClr val="00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5D44FD-06DA-ED12-B6BE-900F417381BE}"/>
              </a:ext>
            </a:extLst>
          </p:cNvPr>
          <p:cNvSpPr/>
          <p:nvPr/>
        </p:nvSpPr>
        <p:spPr>
          <a:xfrm>
            <a:off x="7090632" y="3160820"/>
            <a:ext cx="743414" cy="1683743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A2A91C-ED93-D953-D959-390D77F5F9C5}"/>
              </a:ext>
            </a:extLst>
          </p:cNvPr>
          <p:cNvSpPr txBox="1"/>
          <p:nvPr/>
        </p:nvSpPr>
        <p:spPr>
          <a:xfrm>
            <a:off x="7054967" y="2801083"/>
            <a:ext cx="85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Poppins SemiBold" pitchFamily="2" charset="77"/>
                <a:cs typeface="Poppins SemiBold" pitchFamily="2" charset="77"/>
              </a:rPr>
              <a:t>+3.4%</a:t>
            </a:r>
            <a:endParaRPr lang="en-US" sz="1100" b="1">
              <a:solidFill>
                <a:srgbClr val="00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8BA1A8-00A5-1D90-28EE-8F227079136E}"/>
              </a:ext>
            </a:extLst>
          </p:cNvPr>
          <p:cNvSpPr txBox="1"/>
          <p:nvPr/>
        </p:nvSpPr>
        <p:spPr>
          <a:xfrm>
            <a:off x="7161788" y="4898456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RI</a:t>
            </a:r>
            <a:endParaRPr lang="en-US">
              <a:latin typeface="Poppins SemiBold"/>
              <a:cs typeface="Poppins SemiBold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969035-7617-839F-6E19-E02D6737D0F1}"/>
              </a:ext>
            </a:extLst>
          </p:cNvPr>
          <p:cNvSpPr/>
          <p:nvPr/>
        </p:nvSpPr>
        <p:spPr>
          <a:xfrm>
            <a:off x="8264423" y="3592287"/>
            <a:ext cx="743414" cy="1265388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B3D897-534A-A91C-1EAD-88B15715B59D}"/>
              </a:ext>
            </a:extLst>
          </p:cNvPr>
          <p:cNvSpPr txBox="1"/>
          <p:nvPr/>
        </p:nvSpPr>
        <p:spPr>
          <a:xfrm>
            <a:off x="8231094" y="3187706"/>
            <a:ext cx="85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Poppins SemiBold" pitchFamily="2" charset="77"/>
                <a:cs typeface="Poppins SemiBold" pitchFamily="2" charset="77"/>
              </a:rPr>
              <a:t>+2.7%</a:t>
            </a:r>
            <a:endParaRPr lang="en-US" sz="1100" b="1">
              <a:solidFill>
                <a:srgbClr val="00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75C6AC-06A1-E2A4-5BC3-00C98D1F1F93}"/>
              </a:ext>
            </a:extLst>
          </p:cNvPr>
          <p:cNvSpPr txBox="1"/>
          <p:nvPr/>
        </p:nvSpPr>
        <p:spPr>
          <a:xfrm>
            <a:off x="8357351" y="4911567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VA</a:t>
            </a:r>
            <a:endParaRPr lang="en-US">
              <a:latin typeface="Poppins SemiBold"/>
              <a:cs typeface="Poppins SemiBold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3CB404-00FC-E555-0530-AF6E371F3B11}"/>
              </a:ext>
            </a:extLst>
          </p:cNvPr>
          <p:cNvSpPr/>
          <p:nvPr/>
        </p:nvSpPr>
        <p:spPr>
          <a:xfrm flipV="1">
            <a:off x="9506254" y="4828406"/>
            <a:ext cx="743414" cy="501074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C32AF3-1980-26B7-EA55-AC86658734FA}"/>
              </a:ext>
            </a:extLst>
          </p:cNvPr>
          <p:cNvSpPr txBox="1"/>
          <p:nvPr/>
        </p:nvSpPr>
        <p:spPr>
          <a:xfrm>
            <a:off x="9472925" y="5442654"/>
            <a:ext cx="85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Poppins SemiBold" pitchFamily="2" charset="77"/>
                <a:cs typeface="Poppins SemiBold" pitchFamily="2" charset="77"/>
              </a:rPr>
              <a:t>-1.0%</a:t>
            </a:r>
            <a:endParaRPr lang="en-US" sz="1100" b="1">
              <a:solidFill>
                <a:srgbClr val="00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728E66-2F02-8AF4-78DA-B674F947C03B}"/>
              </a:ext>
            </a:extLst>
          </p:cNvPr>
          <p:cNvSpPr txBox="1"/>
          <p:nvPr/>
        </p:nvSpPr>
        <p:spPr>
          <a:xfrm>
            <a:off x="9599182" y="4403539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NJ</a:t>
            </a:r>
            <a:endParaRPr lang="en-US">
              <a:latin typeface="Poppins SemiBold"/>
              <a:cs typeface="Poppins SemiBold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957557B-5484-265A-FB9E-403CCA36FCEC}"/>
              </a:ext>
            </a:extLst>
          </p:cNvPr>
          <p:cNvSpPr/>
          <p:nvPr/>
        </p:nvSpPr>
        <p:spPr>
          <a:xfrm flipV="1">
            <a:off x="10725997" y="4834238"/>
            <a:ext cx="743414" cy="887859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CCFCF3-D0E4-79AD-8C35-8128AC7F9FA3}"/>
              </a:ext>
            </a:extLst>
          </p:cNvPr>
          <p:cNvSpPr txBox="1"/>
          <p:nvPr/>
        </p:nvSpPr>
        <p:spPr>
          <a:xfrm>
            <a:off x="10692668" y="5442654"/>
            <a:ext cx="85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Poppins SemiBold" pitchFamily="2" charset="77"/>
                <a:cs typeface="Poppins SemiBold" pitchFamily="2" charset="77"/>
              </a:rPr>
              <a:t>-3.0%</a:t>
            </a:r>
            <a:endParaRPr lang="en-US" sz="1100" b="1">
              <a:solidFill>
                <a:srgbClr val="00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130A9-3EC0-B66A-567D-B3F0C5A37DDC}"/>
              </a:ext>
            </a:extLst>
          </p:cNvPr>
          <p:cNvSpPr txBox="1"/>
          <p:nvPr/>
        </p:nvSpPr>
        <p:spPr>
          <a:xfrm>
            <a:off x="10818925" y="4398133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FL</a:t>
            </a:r>
            <a:endParaRPr lang="en-US">
              <a:latin typeface="Poppins SemiBold"/>
              <a:cs typeface="Poppins SemiBold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6921B7-27B8-4743-ACD2-806AE3D3DBA6}"/>
              </a:ext>
            </a:extLst>
          </p:cNvPr>
          <p:cNvCxnSpPr>
            <a:cxnSpLocks/>
          </p:cNvCxnSpPr>
          <p:nvPr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488D5F5-B3E9-FCA0-470D-945998ECCDEB}"/>
              </a:ext>
            </a:extLst>
          </p:cNvPr>
          <p:cNvSpPr txBox="1">
            <a:spLocks/>
          </p:cNvSpPr>
          <p:nvPr/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Poppins"/>
                <a:cs typeface="Poppins"/>
              </a:rPr>
              <a:t>Growth in New Business Startups</a:t>
            </a:r>
          </a:p>
        </p:txBody>
      </p:sp>
      <p:pic>
        <p:nvPicPr>
          <p:cNvPr id="7" name="Picture 6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E3D3DE56-6479-CC31-E1AF-BEBEED0E1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C657D3F7-7D08-EE2E-746E-BCC4379EEFB7}"/>
              </a:ext>
            </a:extLst>
          </p:cNvPr>
          <p:cNvSpPr txBox="1">
            <a:spLocks/>
          </p:cNvSpPr>
          <p:nvPr/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Growth in N</a:t>
            </a:r>
            <a:r>
              <a:rPr lang="en-US">
                <a:solidFill>
                  <a:srgbClr val="3371E7"/>
                </a:solidFill>
              </a:rPr>
              <a:t>ew Business Startups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B6036893-DFB4-E4AD-C6D4-0DE03DE8FD93}"/>
              </a:ext>
            </a:extLst>
          </p:cNvPr>
          <p:cNvSpPr txBox="1">
            <a:spLocks/>
          </p:cNvSpPr>
          <p:nvPr/>
        </p:nvSpPr>
        <p:spPr>
          <a:xfrm>
            <a:off x="7236592" y="5916828"/>
            <a:ext cx="4430718" cy="9144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tx1"/>
                </a:solidFill>
                <a:latin typeface="Poppins"/>
                <a:cs typeface="Poppins"/>
              </a:rPr>
              <a:t>Source: US Census Bureau, change from Dec 2022 to Dec 2023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E3352F5-ABC8-1EC4-522A-EF42952C22E8}"/>
              </a:ext>
            </a:extLst>
          </p:cNvPr>
          <p:cNvCxnSpPr>
            <a:cxnSpLocks/>
          </p:cNvCxnSpPr>
          <p:nvPr/>
        </p:nvCxnSpPr>
        <p:spPr>
          <a:xfrm flipV="1">
            <a:off x="625642" y="4844563"/>
            <a:ext cx="10960769" cy="1311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ED70CE08-D88E-EA5C-89FF-E5F325F11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1739" y="5127040"/>
            <a:ext cx="842847" cy="1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BF120C-EB39-A028-283E-020B2348213F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CE18CFA-12B2-DF05-20B7-935EB7A0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pic>
        <p:nvPicPr>
          <p:cNvPr id="6" name="Picture 5" descr="A black and white circle with a black arrow in it&#10;&#10;Description automatically generated">
            <a:extLst>
              <a:ext uri="{FF2B5EF4-FFF2-40B4-BE49-F238E27FC236}">
                <a16:creationId xmlns:a16="http://schemas.microsoft.com/office/drawing/2014/main" id="{7C2FB511-06CA-6B71-36C9-5A6B34FC09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-1675018" y="113925"/>
            <a:ext cx="6621091" cy="66470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D9DB4-06AF-E1C9-BE7E-24DB3971B44B}"/>
              </a:ext>
            </a:extLst>
          </p:cNvPr>
          <p:cNvSpPr txBox="1"/>
          <p:nvPr/>
        </p:nvSpPr>
        <p:spPr>
          <a:xfrm>
            <a:off x="-2" y="283331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Cultivating a Thriving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B4F035-020D-DEE0-07E0-93FA64493FC0}"/>
              </a:ext>
            </a:extLst>
          </p:cNvPr>
          <p:cNvSpPr txBox="1"/>
          <p:nvPr/>
        </p:nvSpPr>
        <p:spPr>
          <a:xfrm>
            <a:off x="-83425" y="3312758"/>
            <a:ext cx="1235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INNOVATION ECOSYSTEM</a:t>
            </a:r>
          </a:p>
        </p:txBody>
      </p:sp>
    </p:spTree>
    <p:extLst>
      <p:ext uri="{BB962C8B-B14F-4D97-AF65-F5344CB8AC3E}">
        <p14:creationId xmlns:p14="http://schemas.microsoft.com/office/powerpoint/2010/main" val="368882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A3FB0B-EED3-10B8-96EC-64A9F7F195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Cultivating a Thriving Innovation Ecosystem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5391F-DA47-EB25-B158-D45FDF7B9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691" y="6406275"/>
            <a:ext cx="5832904" cy="914400"/>
          </a:xfrm>
        </p:spPr>
        <p:txBody>
          <a:bodyPr/>
          <a:lstStyle/>
          <a:p>
            <a:r>
              <a:rPr lang="en-US"/>
              <a:t>Cultivating a Thriving Innovation Ecosystem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1BA88-0011-79C8-F567-104A147CBCE4}"/>
              </a:ext>
            </a:extLst>
          </p:cNvPr>
          <p:cNvSpPr txBox="1"/>
          <p:nvPr/>
        </p:nvSpPr>
        <p:spPr>
          <a:xfrm>
            <a:off x="842333" y="4610214"/>
            <a:ext cx="247828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Investing and collaborating </a:t>
            </a:r>
            <a:r>
              <a:rPr lang="en-US" sz="1600" b="1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with tech startups</a:t>
            </a:r>
          </a:p>
        </p:txBody>
      </p:sp>
      <p:pic>
        <p:nvPicPr>
          <p:cNvPr id="8" name="Picture 2" descr="Connecticut Innovations Offices - New Haven | Office Snapshots">
            <a:extLst>
              <a:ext uri="{FF2B5EF4-FFF2-40B4-BE49-F238E27FC236}">
                <a16:creationId xmlns:a16="http://schemas.microsoft.com/office/drawing/2014/main" id="{1752946F-3427-0CFB-838A-6A4C64C5F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1" r="13369"/>
          <a:stretch/>
        </p:blipFill>
        <p:spPr bwMode="auto">
          <a:xfrm>
            <a:off x="974656" y="1895192"/>
            <a:ext cx="2345961" cy="234596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888FD9-8A43-02BA-CAAF-F00E5E6F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2633" y="1895192"/>
            <a:ext cx="2350008" cy="2350008"/>
          </a:xfrm>
          <a:prstGeom prst="rect">
            <a:avLst/>
          </a:prstGeom>
        </p:spPr>
      </p:pic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057547F-FC43-1097-316C-6BB25BCF7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787" y="2747100"/>
            <a:ext cx="2053652" cy="718543"/>
          </a:xfrm>
          <a:prstGeom prst="rect">
            <a:avLst/>
          </a:prstGeom>
        </p:spPr>
      </p:pic>
      <p:pic>
        <p:nvPicPr>
          <p:cNvPr id="11" name="Picture 6" descr="CCAT Launches Advanced Composites Technology Center Partnership with Pratt  &amp; Whitney, Goodwin University and the State of Connecticut | Connecticut  Center for Advanced Technology, Inc.">
            <a:extLst>
              <a:ext uri="{FF2B5EF4-FFF2-40B4-BE49-F238E27FC236}">
                <a16:creationId xmlns:a16="http://schemas.microsoft.com/office/drawing/2014/main" id="{7F993850-2890-2996-D81D-AC4711299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3" t="22461" r="20304" b="3140"/>
          <a:stretch/>
        </p:blipFill>
        <p:spPr bwMode="auto">
          <a:xfrm>
            <a:off x="4638908" y="1895192"/>
            <a:ext cx="2350008" cy="23500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C2B9FB-5A5F-C704-8B38-C4F143C982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36884" y="1875335"/>
            <a:ext cx="2350008" cy="23500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23968E-8F68-1348-73B0-59310FCDD3D2}"/>
              </a:ext>
            </a:extLst>
          </p:cNvPr>
          <p:cNvSpPr txBox="1"/>
          <p:nvPr/>
        </p:nvSpPr>
        <p:spPr>
          <a:xfrm>
            <a:off x="3905126" y="4613846"/>
            <a:ext cx="381352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600" b="1">
                <a:solidFill>
                  <a:srgbClr val="F27124"/>
                </a:solidFill>
                <a:latin typeface="Poppins SemiBold"/>
                <a:cs typeface="Poppins SemiBold"/>
              </a:rPr>
              <a:t>Supporting the </a:t>
            </a:r>
            <a:br>
              <a:rPr lang="en-US" sz="1600" b="1">
                <a:solidFill>
                  <a:srgbClr val="F27124"/>
                </a:solidFill>
                <a:latin typeface="Poppins SemiBold"/>
                <a:cs typeface="Poppins SemiBold"/>
              </a:rPr>
            </a:br>
            <a:r>
              <a:rPr lang="en-US" sz="1600" b="1">
                <a:solidFill>
                  <a:srgbClr val="F27124"/>
                </a:solidFill>
                <a:latin typeface="Poppins SemiBold"/>
                <a:cs typeface="Poppins SemiBold"/>
              </a:rPr>
              <a:t>innovation economy</a:t>
            </a:r>
            <a:endParaRPr lang="en-US" sz="1600" b="1">
              <a:solidFill>
                <a:srgbClr val="F27124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ctr"/>
            <a:r>
              <a:rPr lang="en-US" sz="1600" b="1">
                <a:solidFill>
                  <a:srgbClr val="3371E7"/>
                </a:solidFill>
                <a:latin typeface="Poppins SemiBold"/>
                <a:cs typeface="Poppins SemiBold"/>
              </a:rPr>
              <a:t>through support for mentorship, internships, technical assistance and access to capital</a:t>
            </a:r>
          </a:p>
        </p:txBody>
      </p:sp>
      <p:pic>
        <p:nvPicPr>
          <p:cNvPr id="15" name="Picture 8" descr="At 101 College, Yale helps seed flourishing future of New Haven biotech |  YaleNews">
            <a:extLst>
              <a:ext uri="{FF2B5EF4-FFF2-40B4-BE49-F238E27FC236}">
                <a16:creationId xmlns:a16="http://schemas.microsoft.com/office/drawing/2014/main" id="{CF7EF62E-1FF2-E27E-0741-167C49BE7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0" r="20940"/>
          <a:stretch/>
        </p:blipFill>
        <p:spPr bwMode="auto">
          <a:xfrm>
            <a:off x="8447541" y="1891145"/>
            <a:ext cx="2350008" cy="23500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CC7091-F8EA-7133-FA66-770213AF59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47541" y="1891145"/>
            <a:ext cx="2350008" cy="23500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DD9269-C8AB-3FDB-A361-78B58D0CA2C5}"/>
              </a:ext>
            </a:extLst>
          </p:cNvPr>
          <p:cNvSpPr txBox="1"/>
          <p:nvPr/>
        </p:nvSpPr>
        <p:spPr>
          <a:xfrm>
            <a:off x="8595719" y="2747100"/>
            <a:ext cx="205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Innovation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Clusters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3AA026-90C2-4DB3-8FC1-C87D57494DDB}"/>
              </a:ext>
            </a:extLst>
          </p:cNvPr>
          <p:cNvSpPr txBox="1"/>
          <p:nvPr/>
        </p:nvSpPr>
        <p:spPr>
          <a:xfrm>
            <a:off x="8383403" y="4363994"/>
            <a:ext cx="265117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Multiple place-making </a:t>
            </a:r>
            <a:r>
              <a:rPr lang="en-US" sz="16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grants up to $100M </a:t>
            </a:r>
            <a:r>
              <a:rPr lang="en-US" sz="1600" b="1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over five years expected to create up to 15,000 jobs in high-growth industries</a:t>
            </a:r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B2C2C8E5-DD10-53DF-0CA8-EB89F8605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8828" y="2529779"/>
            <a:ext cx="1829430" cy="96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novation Video">
            <a:hlinkClick r:id="" action="ppaction://media"/>
            <a:extLst>
              <a:ext uri="{FF2B5EF4-FFF2-40B4-BE49-F238E27FC236}">
                <a16:creationId xmlns:a16="http://schemas.microsoft.com/office/drawing/2014/main" id="{194E1991-3BAC-42BD-19B9-815C148E1B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87" y="0"/>
            <a:ext cx="12252960" cy="68922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7147DB-B434-3759-2EBA-666236CE08F2}"/>
              </a:ext>
            </a:extLst>
          </p:cNvPr>
          <p:cNvSpPr/>
          <p:nvPr/>
        </p:nvSpPr>
        <p:spPr>
          <a:xfrm>
            <a:off x="0" y="0"/>
            <a:ext cx="12249773" cy="6999645"/>
          </a:xfrm>
          <a:prstGeom prst="rect">
            <a:avLst/>
          </a:prstGeom>
          <a:solidFill>
            <a:srgbClr val="3371E7">
              <a:alpha val="998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5B81A-E5A4-0B23-CE41-CE770E925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 Natural Home For Innovation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BB92E0-44F2-6E0A-8917-9EF0C118DC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224270" y="6401410"/>
            <a:ext cx="1362140" cy="1947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36F1BE-EDFD-C053-6FDA-4876C36A8D3D}"/>
              </a:ext>
            </a:extLst>
          </p:cNvPr>
          <p:cNvSpPr txBox="1"/>
          <p:nvPr/>
        </p:nvSpPr>
        <p:spPr>
          <a:xfrm>
            <a:off x="379888" y="2644170"/>
            <a:ext cx="33810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#2 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State for 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Patents Granted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to individuals &amp; orgs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2D7A1-8D96-E74A-7780-CB656A39E6FE}"/>
              </a:ext>
            </a:extLst>
          </p:cNvPr>
          <p:cNvSpPr txBox="1"/>
          <p:nvPr/>
        </p:nvSpPr>
        <p:spPr>
          <a:xfrm>
            <a:off x="4565779" y="2676940"/>
            <a:ext cx="3060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#4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Most Innovative 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Economy in the 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15E87E-5CC3-D515-2818-FFFC3B2F65D5}"/>
              </a:ext>
            </a:extLst>
          </p:cNvPr>
          <p:cNvSpPr txBox="1"/>
          <p:nvPr/>
        </p:nvSpPr>
        <p:spPr>
          <a:xfrm>
            <a:off x="8593915" y="2676940"/>
            <a:ext cx="31566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#4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in the US 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for Employees with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Advanced Degrees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0BB12-0D82-C184-EA51-042B6B3CD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Cultivating a Thriving Innovation Ecosystem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5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36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636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136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636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BF120C-EB39-A028-283E-020B2348213F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CE18CFA-12B2-DF05-20B7-935EB7A0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pic>
        <p:nvPicPr>
          <p:cNvPr id="6" name="Picture 5" descr="A black and white circle with a black arrow in it&#10;&#10;Description automatically generated">
            <a:extLst>
              <a:ext uri="{FF2B5EF4-FFF2-40B4-BE49-F238E27FC236}">
                <a16:creationId xmlns:a16="http://schemas.microsoft.com/office/drawing/2014/main" id="{7C2FB511-06CA-6B71-36C9-5A6B34FC09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-1675018" y="113925"/>
            <a:ext cx="6621091" cy="66470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D9DB4-06AF-E1C9-BE7E-24DB3971B44B}"/>
              </a:ext>
            </a:extLst>
          </p:cNvPr>
          <p:cNvSpPr txBox="1"/>
          <p:nvPr/>
        </p:nvSpPr>
        <p:spPr>
          <a:xfrm>
            <a:off x="-2" y="344291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the World’s Most Complex Machines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B4F035-020D-DEE0-07E0-93FA64493FC0}"/>
              </a:ext>
            </a:extLst>
          </p:cNvPr>
          <p:cNvSpPr txBox="1"/>
          <p:nvPr/>
        </p:nvSpPr>
        <p:spPr>
          <a:xfrm>
            <a:off x="-83425" y="2614259"/>
            <a:ext cx="1235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MANUFACTURING</a:t>
            </a:r>
          </a:p>
        </p:txBody>
      </p:sp>
    </p:spTree>
    <p:extLst>
      <p:ext uri="{BB962C8B-B14F-4D97-AF65-F5344CB8AC3E}">
        <p14:creationId xmlns:p14="http://schemas.microsoft.com/office/powerpoint/2010/main" val="120122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F4F5E-3F2A-5200-FD56-C3A7C1C96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3371E7"/>
                </a:solidFill>
              </a:rPr>
              <a:t>Driving Progress for CT Manufacturing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F65A5C-7758-490D-A2BF-E575FA6A4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3371E7"/>
                </a:solidFill>
              </a:rPr>
              <a:t>Driving Progress for CT Manufacturing</a:t>
            </a:r>
          </a:p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1D3B49-AF5E-1BEC-67D6-0EA9FD9F13C2}"/>
              </a:ext>
            </a:extLst>
          </p:cNvPr>
          <p:cNvCxnSpPr>
            <a:cxnSpLocks/>
          </p:cNvCxnSpPr>
          <p:nvPr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C0532ED-1F33-B393-237B-F5CAE3C25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pic>
        <p:nvPicPr>
          <p:cNvPr id="11" name="Picture 10" descr="A diagram of a company's process&#10;&#10;Description automatically generated">
            <a:extLst>
              <a:ext uri="{FF2B5EF4-FFF2-40B4-BE49-F238E27FC236}">
                <a16:creationId xmlns:a16="http://schemas.microsoft.com/office/drawing/2014/main" id="{38E8B2AF-9D34-4238-17CD-7765A19E5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2" t="8084" r="17328" b="12272"/>
          <a:stretch/>
        </p:blipFill>
        <p:spPr>
          <a:xfrm>
            <a:off x="3703320" y="1628503"/>
            <a:ext cx="4831080" cy="39698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29045B-0AB4-8E5D-D28F-BF3211523D42}"/>
              </a:ext>
            </a:extLst>
          </p:cNvPr>
          <p:cNvSpPr txBox="1"/>
          <p:nvPr/>
        </p:nvSpPr>
        <p:spPr>
          <a:xfrm>
            <a:off x="522405" y="3974693"/>
            <a:ext cx="438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9C23"/>
                </a:solidFill>
                <a:latin typeface="Poppins" pitchFamily="2" charset="77"/>
                <a:cs typeface="Poppins" pitchFamily="2" charset="77"/>
              </a:rPr>
              <a:t>INDUSTRY </a:t>
            </a:r>
            <a:r>
              <a:rPr lang="en-US">
                <a:solidFill>
                  <a:srgbClr val="C09C23"/>
                </a:solidFill>
                <a:latin typeface="Poppins" pitchFamily="2" charset="77"/>
                <a:cs typeface="Poppins" pitchFamily="2" charset="77"/>
              </a:rPr>
              <a:t>- Expansion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4FC72A-B625-18A1-E28C-2782D552E85A}"/>
              </a:ext>
            </a:extLst>
          </p:cNvPr>
          <p:cNvCxnSpPr>
            <a:cxnSpLocks/>
          </p:cNvCxnSpPr>
          <p:nvPr/>
        </p:nvCxnSpPr>
        <p:spPr>
          <a:xfrm flipH="1">
            <a:off x="625642" y="4428375"/>
            <a:ext cx="3302891" cy="0"/>
          </a:xfrm>
          <a:prstGeom prst="line">
            <a:avLst/>
          </a:prstGeom>
          <a:ln w="19050">
            <a:solidFill>
              <a:srgbClr val="C09C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62BA40-D61C-E50D-27E3-8284E94BE79D}"/>
              </a:ext>
            </a:extLst>
          </p:cNvPr>
          <p:cNvSpPr txBox="1"/>
          <p:nvPr/>
        </p:nvSpPr>
        <p:spPr>
          <a:xfrm>
            <a:off x="8811808" y="3675863"/>
            <a:ext cx="2872000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6686"/>
                </a:solidFill>
                <a:latin typeface="Poppins" pitchFamily="2" charset="77"/>
                <a:cs typeface="Poppins" pitchFamily="2" charset="77"/>
              </a:rPr>
              <a:t>SUPPLY CHAIN</a:t>
            </a:r>
            <a:br>
              <a:rPr lang="en-US" sz="2800" b="1">
                <a:solidFill>
                  <a:srgbClr val="006686"/>
                </a:solidFill>
                <a:latin typeface="Poppins" pitchFamily="2" charset="77"/>
                <a:cs typeface="Poppins" pitchFamily="2" charset="77"/>
              </a:rPr>
            </a:br>
            <a:endParaRPr lang="en-US">
              <a:solidFill>
                <a:srgbClr val="006686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2E1D6E-837B-7924-7DE0-9197499FCCDA}"/>
              </a:ext>
            </a:extLst>
          </p:cNvPr>
          <p:cNvCxnSpPr>
            <a:cxnSpLocks/>
          </p:cNvCxnSpPr>
          <p:nvPr/>
        </p:nvCxnSpPr>
        <p:spPr>
          <a:xfrm flipH="1">
            <a:off x="8285259" y="4428659"/>
            <a:ext cx="3221669" cy="0"/>
          </a:xfrm>
          <a:prstGeom prst="line">
            <a:avLst/>
          </a:prstGeom>
          <a:ln w="19050">
            <a:solidFill>
              <a:srgbClr val="0066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982DFC-56EC-AE37-909E-58F5FE7FA57A}"/>
              </a:ext>
            </a:extLst>
          </p:cNvPr>
          <p:cNvSpPr txBox="1"/>
          <p:nvPr/>
        </p:nvSpPr>
        <p:spPr>
          <a:xfrm>
            <a:off x="10198609" y="3961955"/>
            <a:ext cx="138780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6686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>
                <a:solidFill>
                  <a:srgbClr val="006686"/>
                </a:solidFill>
                <a:latin typeface="Poppins" pitchFamily="2" charset="77"/>
                <a:cs typeface="Poppins" pitchFamily="2" charset="77"/>
              </a:rPr>
              <a:t>Resiliency</a:t>
            </a:r>
            <a:endParaRPr lang="en-US">
              <a:solidFill>
                <a:srgbClr val="00668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34FAF6-FE6F-DE5D-DC64-D9815BB9FE4A}"/>
              </a:ext>
            </a:extLst>
          </p:cNvPr>
          <p:cNvSpPr txBox="1"/>
          <p:nvPr/>
        </p:nvSpPr>
        <p:spPr>
          <a:xfrm>
            <a:off x="522405" y="2038795"/>
            <a:ext cx="438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17561"/>
                </a:solidFill>
                <a:latin typeface="Poppins" pitchFamily="2" charset="77"/>
                <a:cs typeface="Poppins" pitchFamily="2" charset="77"/>
              </a:rPr>
              <a:t>WORKFORCE</a:t>
            </a:r>
            <a:r>
              <a:rPr lang="en-US" b="1">
                <a:solidFill>
                  <a:srgbClr val="017561"/>
                </a:solidFill>
                <a:latin typeface="Poppins" pitchFamily="2" charset="77"/>
                <a:cs typeface="Poppins" pitchFamily="2" charset="77"/>
              </a:rPr>
              <a:t> - </a:t>
            </a:r>
            <a:r>
              <a:rPr lang="en-US">
                <a:solidFill>
                  <a:srgbClr val="017561"/>
                </a:solidFill>
                <a:latin typeface="Poppins" pitchFamily="2" charset="77"/>
                <a:cs typeface="Poppins" pitchFamily="2" charset="77"/>
              </a:rPr>
              <a:t>Growth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EA6E3A-38B8-14C4-E043-DFECDCADC06B}"/>
              </a:ext>
            </a:extLst>
          </p:cNvPr>
          <p:cNvCxnSpPr/>
          <p:nvPr/>
        </p:nvCxnSpPr>
        <p:spPr>
          <a:xfrm flipH="1">
            <a:off x="625642" y="2492477"/>
            <a:ext cx="4388810" cy="0"/>
          </a:xfrm>
          <a:prstGeom prst="line">
            <a:avLst/>
          </a:prstGeom>
          <a:ln w="19050">
            <a:solidFill>
              <a:srgbClr val="0175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07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B1C3BB-2FBF-5AB8-344E-8C7F6FD88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080" y="435744"/>
            <a:ext cx="5642919" cy="1469773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/>
              <a:t>Manufacturing Innovation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/>
              <a:t>Fund (MIF)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30BBF-98BE-E622-6766-8CEFB6784E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0891" y="2164111"/>
            <a:ext cx="4992862" cy="397809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27124"/>
                </a:solidFill>
                <a:effectLst/>
                <a:uLnTx/>
                <a:uFillTx/>
                <a:latin typeface="Poppins SemiBold"/>
                <a:cs typeface="Poppins SemiBold"/>
              </a:rPr>
              <a:t>$</a:t>
            </a:r>
            <a:r>
              <a:rPr lang="en-US" sz="3200" b="1">
                <a:solidFill>
                  <a:srgbClr val="F27124"/>
                </a:solidFill>
                <a:latin typeface="Poppins SemiBold"/>
                <a:cs typeface="Poppins SemiBold"/>
              </a:rPr>
              <a:t>130M </a:t>
            </a:r>
            <a:r>
              <a:rPr lang="en-US" sz="2400" b="1">
                <a:latin typeface="Poppins SemiBold"/>
                <a:cs typeface="Poppins SemiBold"/>
              </a:rPr>
              <a:t>total funding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3371E7"/>
              </a:solidFill>
              <a:effectLst/>
              <a:uLnTx/>
              <a:uFillTx/>
              <a:latin typeface="Poppins SemiBold"/>
              <a:cs typeface="Poppins SemiBold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>
                <a:solidFill>
                  <a:srgbClr val="F27124"/>
                </a:solidFill>
                <a:latin typeface="Poppins SemiBold"/>
                <a:cs typeface="Poppins SemiBold"/>
              </a:rPr>
              <a:t>4,116 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71E7"/>
                </a:solidFill>
                <a:effectLst/>
                <a:uLnTx/>
                <a:uFillTx/>
                <a:latin typeface="Poppins SemiBold"/>
                <a:cs typeface="Poppins SemiBold"/>
              </a:rPr>
              <a:t>companies assisted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3371E7"/>
              </a:solidFill>
              <a:effectLst/>
              <a:uLnTx/>
              <a:uFillTx/>
              <a:latin typeface="Poppins SemiBold"/>
              <a:cs typeface="Poppins SemiBold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>
                <a:solidFill>
                  <a:srgbClr val="F27124"/>
                </a:solidFill>
                <a:latin typeface="Poppins SemiBold"/>
                <a:cs typeface="Poppins SemiBold"/>
              </a:rPr>
              <a:t>31,345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71E7"/>
                </a:solidFill>
                <a:effectLst/>
                <a:uLnTx/>
                <a:uFillTx/>
                <a:latin typeface="Poppins SemiBold"/>
                <a:cs typeface="Poppins SemiBold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71E7"/>
                </a:solidFill>
                <a:effectLst/>
                <a:uLnTx/>
                <a:uFillTx/>
                <a:latin typeface="Poppins SemiBold"/>
                <a:cs typeface="Poppins SemiBold"/>
              </a:rPr>
              <a:t>incumbent </a:t>
            </a:r>
            <a:br>
              <a:rPr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 SemiBold" pitchFamily="2" charset="77"/>
                <a:cs typeface="Poppins SemiBold" pitchFamily="2" charset="77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71E7"/>
                </a:solidFill>
                <a:effectLst/>
                <a:uLnTx/>
                <a:uFillTx/>
                <a:latin typeface="Poppins SemiBold"/>
                <a:cs typeface="Poppins SemiBold"/>
              </a:rPr>
              <a:t>workers trained by MIF funded programs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3371E7"/>
              </a:solidFill>
              <a:effectLst/>
              <a:uLnTx/>
              <a:uFillTx/>
              <a:latin typeface="Poppins SemiBold"/>
              <a:cs typeface="Poppins SemiBold"/>
            </a:endParaRPr>
          </a:p>
          <a:p>
            <a:pPr marL="0" indent="0">
              <a:buNone/>
            </a:pPr>
            <a:endParaRPr lang="en-US" sz="3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8A4DD-0B39-5E71-B19F-02946EE1E0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Manufacturing Economy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6A4642-BF8B-DCAA-A05F-6E9E0E3FA8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CAT Launches Advanced Composites Technology Center Partnership with Pratt  &amp; Whitney, Goodwin University and the State of Connecticut | Connecticut  Center for Advanced Technology, Inc.">
            <a:extLst>
              <a:ext uri="{FF2B5EF4-FFF2-40B4-BE49-F238E27FC236}">
                <a16:creationId xmlns:a16="http://schemas.microsoft.com/office/drawing/2014/main" id="{39A56BFA-E359-0CAD-AAD6-7E289FE7F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5" r="38804"/>
          <a:stretch/>
        </p:blipFill>
        <p:spPr bwMode="auto">
          <a:xfrm>
            <a:off x="0" y="0"/>
            <a:ext cx="6096000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86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state of new york&#10;&#10;Description automatically generated">
            <a:extLst>
              <a:ext uri="{FF2B5EF4-FFF2-40B4-BE49-F238E27FC236}">
                <a16:creationId xmlns:a16="http://schemas.microsoft.com/office/drawing/2014/main" id="{20D92F9C-A38D-5802-E259-9FACF7C54F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10026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644618-B0F1-3CAD-913C-B23866E364C6}"/>
              </a:ext>
            </a:extLst>
          </p:cNvPr>
          <p:cNvCxnSpPr>
            <a:cxnSpLocks/>
          </p:cNvCxnSpPr>
          <p:nvPr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F8F76BE9-496C-585B-82D9-E7B3215D637B}"/>
              </a:ext>
            </a:extLst>
          </p:cNvPr>
          <p:cNvSpPr txBox="1">
            <a:spLocks/>
          </p:cNvSpPr>
          <p:nvPr/>
        </p:nvSpPr>
        <p:spPr>
          <a:xfrm>
            <a:off x="7236592" y="5916828"/>
            <a:ext cx="4430718" cy="9144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tx1"/>
                </a:solidFill>
                <a:latin typeface="Poppins"/>
                <a:cs typeface="Poppins"/>
              </a:rPr>
              <a:t>Source: BEA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27B2B15-C009-73AD-50D7-82649B8767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832648"/>
              </p:ext>
            </p:extLst>
          </p:nvPr>
        </p:nvGraphicFramePr>
        <p:xfrm>
          <a:off x="625642" y="1672063"/>
          <a:ext cx="10960769" cy="4016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9BB857-9814-84CD-1A09-F7AD07C087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Poppins"/>
                <a:cs typeface="Poppins"/>
              </a:rPr>
              <a:t>CT Leads the Region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7442535-5144-D6EB-B15D-017686DD23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691" y="772568"/>
            <a:ext cx="10060823" cy="5397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oppins"/>
                <a:cs typeface="Poppins"/>
              </a:rPr>
              <a:t>Manufacturing is core to our economy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C5D0BF-A991-9DB7-0437-D1CFAF3E99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Manufacturing Economy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795EF-EE1B-3EA4-488A-3200DB3BE60B}"/>
              </a:ext>
            </a:extLst>
          </p:cNvPr>
          <p:cNvSpPr/>
          <p:nvPr/>
        </p:nvSpPr>
        <p:spPr>
          <a:xfrm>
            <a:off x="9745249" y="6374028"/>
            <a:ext cx="1540702" cy="255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9909983D-0ADA-AF9D-48E1-7A3537AA7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20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udy: turnaround for Conn. manufacturing?">
            <a:extLst>
              <a:ext uri="{FF2B5EF4-FFF2-40B4-BE49-F238E27FC236}">
                <a16:creationId xmlns:a16="http://schemas.microsoft.com/office/drawing/2014/main" id="{40508CBB-C808-810A-588E-4E07B1896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869"/>
            <a:ext cx="12191999" cy="785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F5B50D-6F54-FAC3-1468-A9CB89EFA21E}"/>
              </a:ext>
            </a:extLst>
          </p:cNvPr>
          <p:cNvSpPr/>
          <p:nvPr/>
        </p:nvSpPr>
        <p:spPr>
          <a:xfrm>
            <a:off x="-189183" y="-126124"/>
            <a:ext cx="12517335" cy="7189076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28D1F5-E6A5-017C-0E4B-6A3D74965C15}"/>
              </a:ext>
            </a:extLst>
          </p:cNvPr>
          <p:cNvSpPr txBox="1">
            <a:spLocks/>
          </p:cNvSpPr>
          <p:nvPr/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Manufacturing in the National Spotlight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A3501-312F-632E-86AF-CCE60E53B6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24270" y="6401410"/>
            <a:ext cx="1362140" cy="1947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26E50F-1A19-4DA4-070B-2BE9FD4B070E}"/>
              </a:ext>
            </a:extLst>
          </p:cNvPr>
          <p:cNvCxnSpPr>
            <a:cxnSpLocks/>
          </p:cNvCxnSpPr>
          <p:nvPr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C8A1524-2CB7-D169-F638-F4AD1F8CCB7F}"/>
              </a:ext>
            </a:extLst>
          </p:cNvPr>
          <p:cNvSpPr txBox="1">
            <a:spLocks/>
          </p:cNvSpPr>
          <p:nvPr/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Manufacturing Economy</a:t>
            </a:r>
          </a:p>
          <a:p>
            <a:endParaRPr lang="en-US" sz="100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40911-1237-5ABC-CC4B-1AA4E47835E4}"/>
              </a:ext>
            </a:extLst>
          </p:cNvPr>
          <p:cNvSpPr txBox="1"/>
          <p:nvPr/>
        </p:nvSpPr>
        <p:spPr>
          <a:xfrm>
            <a:off x="625642" y="1667890"/>
            <a:ext cx="234755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#1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oppins SemiBold"/>
                <a:cs typeface="Poppins SemiBold"/>
              </a:rPr>
              <a:t>Aircraft Engine &amp; Engine Parts Manufacturing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9D7B30-4738-24FD-2C24-AC3834D824C3}"/>
              </a:ext>
            </a:extLst>
          </p:cNvPr>
          <p:cNvSpPr txBox="1"/>
          <p:nvPr/>
        </p:nvSpPr>
        <p:spPr>
          <a:xfrm>
            <a:off x="3496714" y="1681459"/>
            <a:ext cx="2347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#2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Patents Granted to Individuals &amp; Organizations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2A1B9-4789-1890-76EF-584669E6F927}"/>
              </a:ext>
            </a:extLst>
          </p:cNvPr>
          <p:cNvSpPr txBox="1"/>
          <p:nvPr/>
        </p:nvSpPr>
        <p:spPr>
          <a:xfrm>
            <a:off x="6367786" y="1681459"/>
            <a:ext cx="2347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#3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Defense Spending Per Capita in 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4DE11-6FC4-82A5-DB90-56FED8A84AD2}"/>
              </a:ext>
            </a:extLst>
          </p:cNvPr>
          <p:cNvSpPr txBox="1"/>
          <p:nvPr/>
        </p:nvSpPr>
        <p:spPr>
          <a:xfrm>
            <a:off x="9238858" y="1695028"/>
            <a:ext cx="2347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#3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Most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Educated Workforce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360E00-699C-1C67-DD7E-C2CB19C5BED0}"/>
              </a:ext>
            </a:extLst>
          </p:cNvPr>
          <p:cNvSpPr txBox="1"/>
          <p:nvPr/>
        </p:nvSpPr>
        <p:spPr>
          <a:xfrm>
            <a:off x="625642" y="3886123"/>
            <a:ext cx="2347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#4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Productivity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of its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Employees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4CF4BC-72FA-C412-FCD9-E5F17890F5CB}"/>
              </a:ext>
            </a:extLst>
          </p:cNvPr>
          <p:cNvSpPr txBox="1"/>
          <p:nvPr/>
        </p:nvSpPr>
        <p:spPr>
          <a:xfrm>
            <a:off x="3496714" y="3899692"/>
            <a:ext cx="2347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#5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Top Tier Companies with HQ in 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B90FEF-AE46-F8DE-6DD3-A520E1A3A87A}"/>
              </a:ext>
            </a:extLst>
          </p:cNvPr>
          <p:cNvSpPr txBox="1"/>
          <p:nvPr/>
        </p:nvSpPr>
        <p:spPr>
          <a:xfrm>
            <a:off x="6367786" y="3899692"/>
            <a:ext cx="2347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#2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State for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Ship Building &amp; Repairing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CF5161-1AF6-FC18-6FC5-4E130CD64C4A}"/>
              </a:ext>
            </a:extLst>
          </p:cNvPr>
          <p:cNvSpPr txBox="1"/>
          <p:nvPr/>
        </p:nvSpPr>
        <p:spPr>
          <a:xfrm>
            <a:off x="9238858" y="3913261"/>
            <a:ext cx="2347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#1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College Readiness</a:t>
            </a:r>
          </a:p>
        </p:txBody>
      </p:sp>
    </p:spTree>
    <p:extLst>
      <p:ext uri="{BB962C8B-B14F-4D97-AF65-F5344CB8AC3E}">
        <p14:creationId xmlns:p14="http://schemas.microsoft.com/office/powerpoint/2010/main" val="15274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2D412-6696-3C65-B94B-3178ACEBEB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3371E7"/>
                </a:solidFill>
              </a:rPr>
              <a:t>Dramatically Improved Fiscal Position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2760C-478D-F138-8546-2B23C766AF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3371E7"/>
                </a:solidFill>
              </a:rPr>
              <a:t>Dramatically Improved Fiscal Position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12A655-974D-8173-8C1B-F70A17FC2E46}"/>
              </a:ext>
            </a:extLst>
          </p:cNvPr>
          <p:cNvCxnSpPr>
            <a:cxnSpLocks/>
          </p:cNvCxnSpPr>
          <p:nvPr/>
        </p:nvCxnSpPr>
        <p:spPr>
          <a:xfrm>
            <a:off x="607157" y="6172201"/>
            <a:ext cx="10979253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tatues on top of a building&#10;&#10;Description automatically generated">
            <a:extLst>
              <a:ext uri="{FF2B5EF4-FFF2-40B4-BE49-F238E27FC236}">
                <a16:creationId xmlns:a16="http://schemas.microsoft.com/office/drawing/2014/main" id="{1B683B2D-D7CE-BF7E-2EDD-9EFAC8838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087" y="-1"/>
            <a:ext cx="4740977" cy="6951941"/>
          </a:xfrm>
          <a:prstGeom prst="rect">
            <a:avLst/>
          </a:prstGeom>
          <a:effectLst>
            <a:outerShdw blurRad="20299" dist="12700" dir="6180000" algn="tr" rotWithShape="0">
              <a:prstClr val="black">
                <a:alpha val="19313"/>
              </a:prstClr>
            </a:outerShdw>
          </a:effectLst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23D49DC6-791B-428E-BB09-F097DC1EC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270" y="6401410"/>
            <a:ext cx="1362140" cy="194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8087E4-B7C9-5D88-7AFF-6662C66BA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92" y="1226119"/>
            <a:ext cx="803060" cy="803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742BF7-A667-519E-1959-9F4A05E291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4472" y="2441378"/>
            <a:ext cx="803219" cy="803219"/>
          </a:xfrm>
          <a:prstGeom prst="rect">
            <a:avLst/>
          </a:prstGeom>
        </p:spPr>
      </p:pic>
      <p:pic>
        <p:nvPicPr>
          <p:cNvPr id="20" name="Picture 19" descr="A hand holding a dollar bill&#10;&#10;Description automatically generated">
            <a:extLst>
              <a:ext uri="{FF2B5EF4-FFF2-40B4-BE49-F238E27FC236}">
                <a16:creationId xmlns:a16="http://schemas.microsoft.com/office/drawing/2014/main" id="{AC74FFF9-C9C5-E6D5-2CA6-FAB488BD9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1" y="5050959"/>
            <a:ext cx="803219" cy="803219"/>
          </a:xfrm>
          <a:prstGeom prst="rect">
            <a:avLst/>
          </a:prstGeom>
        </p:spPr>
      </p:pic>
      <p:pic>
        <p:nvPicPr>
          <p:cNvPr id="22" name="Picture 21" descr="A blue circle with white lines&#10;&#10;Description automatically generated">
            <a:extLst>
              <a:ext uri="{FF2B5EF4-FFF2-40B4-BE49-F238E27FC236}">
                <a16:creationId xmlns:a16="http://schemas.microsoft.com/office/drawing/2014/main" id="{F418CDB3-F05D-D34F-F3DC-1F9FF82877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472" y="3747501"/>
            <a:ext cx="803219" cy="8032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16DD00-029D-4DE4-D756-109CD16AC4EB}"/>
              </a:ext>
            </a:extLst>
          </p:cNvPr>
          <p:cNvSpPr txBox="1"/>
          <p:nvPr/>
        </p:nvSpPr>
        <p:spPr>
          <a:xfrm>
            <a:off x="1528175" y="1427594"/>
            <a:ext cx="641332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Budget surpluses </a:t>
            </a:r>
            <a:r>
              <a:rPr lang="en-US" sz="2000" b="1" dirty="0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for six straight years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B1A84A-0847-437D-C12D-CC509452725A}"/>
              </a:ext>
            </a:extLst>
          </p:cNvPr>
          <p:cNvSpPr txBox="1"/>
          <p:nvPr/>
        </p:nvSpPr>
        <p:spPr>
          <a:xfrm>
            <a:off x="1528175" y="2639519"/>
            <a:ext cx="641332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Rainy day fund </a:t>
            </a:r>
            <a:r>
              <a:rPr lang="en-US" sz="2000" b="1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maxed out @ $4.1 billion</a:t>
            </a:r>
            <a:endParaRPr lang="en-US" sz="2000" b="1">
              <a:solidFill>
                <a:srgbClr val="F27124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771743-9206-241E-3410-F2CFB651AE91}"/>
              </a:ext>
            </a:extLst>
          </p:cNvPr>
          <p:cNvSpPr txBox="1"/>
          <p:nvPr/>
        </p:nvSpPr>
        <p:spPr>
          <a:xfrm>
            <a:off x="1545407" y="3641279"/>
            <a:ext cx="641332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000" b="1">
                <a:solidFill>
                  <a:srgbClr val="F27124"/>
                </a:solidFill>
                <a:latin typeface="Poppins SemiBold"/>
                <a:cs typeface="Poppins SemiBold"/>
              </a:rPr>
              <a:t>Credit ratings </a:t>
            </a:r>
            <a:r>
              <a:rPr lang="en-US" sz="2000" b="1">
                <a:solidFill>
                  <a:srgbClr val="3371E7"/>
                </a:solidFill>
                <a:latin typeface="Poppins SemiBold"/>
                <a:cs typeface="Poppins SemiBold"/>
              </a:rPr>
              <a:t>upgrades by all four agencies, with Fitch and Moody's </a:t>
            </a:r>
            <a:r>
              <a:rPr lang="en-US" sz="2000" b="1">
                <a:solidFill>
                  <a:srgbClr val="F27124"/>
                </a:solidFill>
                <a:latin typeface="Poppins SemiBold"/>
                <a:cs typeface="Poppins SemiBold"/>
              </a:rPr>
              <a:t>improving from "Stable" to "Good"</a:t>
            </a:r>
            <a:endParaRPr lang="en-US">
              <a:solidFill>
                <a:srgbClr val="F27124"/>
              </a:solidFill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3045F0-CAE1-4850-1037-45BCEED93A30}"/>
              </a:ext>
            </a:extLst>
          </p:cNvPr>
          <p:cNvSpPr txBox="1"/>
          <p:nvPr/>
        </p:nvSpPr>
        <p:spPr>
          <a:xfrm>
            <a:off x="1545407" y="5252513"/>
            <a:ext cx="641332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Pension debt </a:t>
            </a:r>
            <a:r>
              <a:rPr lang="en-US" sz="2000" b="1" dirty="0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paid down by $8.5B</a:t>
            </a:r>
          </a:p>
        </p:txBody>
      </p:sp>
    </p:spTree>
    <p:extLst>
      <p:ext uri="{BB962C8B-B14F-4D97-AF65-F5344CB8AC3E}">
        <p14:creationId xmlns:p14="http://schemas.microsoft.com/office/powerpoint/2010/main" val="12914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BF120C-EB39-A028-283E-020B2348213F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CE18CFA-12B2-DF05-20B7-935EB7A0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pic>
        <p:nvPicPr>
          <p:cNvPr id="6" name="Picture 5" descr="A black and white circle with a black arrow in it&#10;&#10;Description automatically generated">
            <a:extLst>
              <a:ext uri="{FF2B5EF4-FFF2-40B4-BE49-F238E27FC236}">
                <a16:creationId xmlns:a16="http://schemas.microsoft.com/office/drawing/2014/main" id="{7C2FB511-06CA-6B71-36C9-5A6B34FC09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-1675018" y="113925"/>
            <a:ext cx="6621091" cy="66470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D9DB4-06AF-E1C9-BE7E-24DB3971B44B}"/>
              </a:ext>
            </a:extLst>
          </p:cNvPr>
          <p:cNvSpPr txBox="1"/>
          <p:nvPr/>
        </p:nvSpPr>
        <p:spPr>
          <a:xfrm>
            <a:off x="-2" y="283331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How We Encourage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B4F035-020D-DEE0-07E0-93FA64493FC0}"/>
              </a:ext>
            </a:extLst>
          </p:cNvPr>
          <p:cNvSpPr txBox="1"/>
          <p:nvPr/>
        </p:nvSpPr>
        <p:spPr>
          <a:xfrm>
            <a:off x="-83425" y="3312758"/>
            <a:ext cx="1235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BUSINESS DEVELOPMENT</a:t>
            </a:r>
          </a:p>
        </p:txBody>
      </p:sp>
    </p:spTree>
    <p:extLst>
      <p:ext uri="{BB962C8B-B14F-4D97-AF65-F5344CB8AC3E}">
        <p14:creationId xmlns:p14="http://schemas.microsoft.com/office/powerpoint/2010/main" val="27468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e and white logo with a car and a white rectangle&#10;&#10;Description automatically generated">
            <a:extLst>
              <a:ext uri="{FF2B5EF4-FFF2-40B4-BE49-F238E27FC236}">
                <a16:creationId xmlns:a16="http://schemas.microsoft.com/office/drawing/2014/main" id="{2FC2098D-BE12-F6AF-71A0-1278A1551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91" y="3969321"/>
            <a:ext cx="3506866" cy="15571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08B889-C616-5C1D-1826-A34F55259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2023 Business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6906F3-8346-5A23-5B74-EA29F83F29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oppins"/>
                <a:cs typeface="Poppins"/>
              </a:rPr>
              <a:t>Business Development</a:t>
            </a:r>
            <a:br>
              <a:rPr lang="en-US">
                <a:latin typeface="Poppins"/>
                <a:cs typeface="Poppins"/>
              </a:rPr>
            </a:br>
            <a:endParaRPr lang="en-US">
              <a:latin typeface="Poppins"/>
              <a:cs typeface="Poppins"/>
            </a:endParaRPr>
          </a:p>
          <a:p>
            <a:endParaRPr lang="en-US"/>
          </a:p>
        </p:txBody>
      </p:sp>
      <p:pic>
        <p:nvPicPr>
          <p:cNvPr id="9" name="Picture 8" descr="A blue and white banner with arrows&#10;&#10;Description automatically generated">
            <a:extLst>
              <a:ext uri="{FF2B5EF4-FFF2-40B4-BE49-F238E27FC236}">
                <a16:creationId xmlns:a16="http://schemas.microsoft.com/office/drawing/2014/main" id="{428F4512-F023-1A36-95B2-E2E038A65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91" y="1880705"/>
            <a:ext cx="3718554" cy="15482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75C1BE-D464-8673-10E7-C85D8317F2D7}"/>
              </a:ext>
            </a:extLst>
          </p:cNvPr>
          <p:cNvSpPr txBox="1"/>
          <p:nvPr/>
        </p:nvSpPr>
        <p:spPr>
          <a:xfrm>
            <a:off x="2047191" y="2223965"/>
            <a:ext cx="10182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923F2-EAF4-8FA7-4763-CEC2855FE8F5}"/>
              </a:ext>
            </a:extLst>
          </p:cNvPr>
          <p:cNvSpPr txBox="1"/>
          <p:nvPr/>
        </p:nvSpPr>
        <p:spPr>
          <a:xfrm>
            <a:off x="2918305" y="2364417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Business </a:t>
            </a:r>
          </a:p>
          <a:p>
            <a:r>
              <a:rPr lang="en-US" sz="14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Expansions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991E3B-5420-1CFB-8B37-501735BD47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8010" y="1860510"/>
            <a:ext cx="3844270" cy="15482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8A253C-A8FD-E7AE-D206-DF0F93FAB646}"/>
              </a:ext>
            </a:extLst>
          </p:cNvPr>
          <p:cNvSpPr txBox="1"/>
          <p:nvPr/>
        </p:nvSpPr>
        <p:spPr>
          <a:xfrm>
            <a:off x="6256416" y="2244160"/>
            <a:ext cx="9765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44EB0C-071E-FA91-3659-CB926758CE0B}"/>
              </a:ext>
            </a:extLst>
          </p:cNvPr>
          <p:cNvSpPr txBox="1"/>
          <p:nvPr/>
        </p:nvSpPr>
        <p:spPr>
          <a:xfrm>
            <a:off x="7105630" y="2384612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New</a:t>
            </a:r>
          </a:p>
          <a:p>
            <a:r>
              <a:rPr lang="en-US" sz="14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Investments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2798B0-F67A-8195-F1DE-14BA09234A70}"/>
              </a:ext>
            </a:extLst>
          </p:cNvPr>
          <p:cNvSpPr txBox="1"/>
          <p:nvPr/>
        </p:nvSpPr>
        <p:spPr>
          <a:xfrm>
            <a:off x="2058141" y="4339097"/>
            <a:ext cx="5966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FF90A1-1E06-F95F-F215-AAE259C282F9}"/>
              </a:ext>
            </a:extLst>
          </p:cNvPr>
          <p:cNvSpPr txBox="1"/>
          <p:nvPr/>
        </p:nvSpPr>
        <p:spPr>
          <a:xfrm>
            <a:off x="2557636" y="4508374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HQ</a:t>
            </a:r>
          </a:p>
          <a:p>
            <a:r>
              <a:rPr lang="en-US" sz="14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Relocations</a:t>
            </a:r>
          </a:p>
        </p:txBody>
      </p:sp>
      <p:pic>
        <p:nvPicPr>
          <p:cNvPr id="23" name="Picture 22" descr="A blue and white banner with a dollar sign&#10;&#10;Description automatically generated">
            <a:extLst>
              <a:ext uri="{FF2B5EF4-FFF2-40B4-BE49-F238E27FC236}">
                <a16:creationId xmlns:a16="http://schemas.microsoft.com/office/drawing/2014/main" id="{42B444C7-DF93-F000-5B1B-586665B92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402" y="4036610"/>
            <a:ext cx="3718554" cy="15185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2AEBBE5-5C4E-78CD-DA70-1016523CF2CF}"/>
              </a:ext>
            </a:extLst>
          </p:cNvPr>
          <p:cNvSpPr txBox="1"/>
          <p:nvPr/>
        </p:nvSpPr>
        <p:spPr>
          <a:xfrm>
            <a:off x="6138469" y="4414969"/>
            <a:ext cx="7857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AB1C75-49E3-31EB-5782-922D79DB748A}"/>
              </a:ext>
            </a:extLst>
          </p:cNvPr>
          <p:cNvSpPr txBox="1"/>
          <p:nvPr/>
        </p:nvSpPr>
        <p:spPr>
          <a:xfrm>
            <a:off x="6741992" y="4584246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Foreign Direct</a:t>
            </a:r>
          </a:p>
          <a:p>
            <a:r>
              <a:rPr lang="en-US" sz="14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Investments</a:t>
            </a:r>
          </a:p>
        </p:txBody>
      </p:sp>
      <p:pic>
        <p:nvPicPr>
          <p:cNvPr id="27" name="Picture 26" descr="A blue and white logo with handshake&#10;&#10;Description automatically generated">
            <a:extLst>
              <a:ext uri="{FF2B5EF4-FFF2-40B4-BE49-F238E27FC236}">
                <a16:creationId xmlns:a16="http://schemas.microsoft.com/office/drawing/2014/main" id="{ADE2B9D8-813E-5C91-4696-6DE3C5036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6869" y="2379218"/>
            <a:ext cx="2751777" cy="22953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2C277F-FD02-01A6-DE75-B4A3DFBF8105}"/>
              </a:ext>
            </a:extLst>
          </p:cNvPr>
          <p:cNvSpPr txBox="1"/>
          <p:nvPr/>
        </p:nvSpPr>
        <p:spPr>
          <a:xfrm>
            <a:off x="9168090" y="3751297"/>
            <a:ext cx="93807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1ADA62-124D-E6CC-DC21-4594D8B68E72}"/>
              </a:ext>
            </a:extLst>
          </p:cNvPr>
          <p:cNvSpPr txBox="1"/>
          <p:nvPr/>
        </p:nvSpPr>
        <p:spPr>
          <a:xfrm>
            <a:off x="10047624" y="3899355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Team CT </a:t>
            </a:r>
            <a:br>
              <a:rPr lang="en-US" sz="14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4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Wins</a:t>
            </a:r>
          </a:p>
        </p:txBody>
      </p:sp>
    </p:spTree>
    <p:extLst>
      <p:ext uri="{BB962C8B-B14F-4D97-AF65-F5344CB8AC3E}">
        <p14:creationId xmlns:p14="http://schemas.microsoft.com/office/powerpoint/2010/main" val="18786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1CFBA-2193-2D24-622D-A6E20BCF72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Business Development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168289-4645-D02C-E3EE-B869C07C58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Poppins"/>
                <a:cs typeface="Poppins"/>
              </a:rPr>
              <a:t>Federal Funds Opportunities</a:t>
            </a:r>
            <a:endParaRPr lang="en-US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90AA12C2-A1C1-1BA3-65EC-A101869DA60D}"/>
              </a:ext>
            </a:extLst>
          </p:cNvPr>
          <p:cNvSpPr txBox="1"/>
          <p:nvPr/>
        </p:nvSpPr>
        <p:spPr>
          <a:xfrm>
            <a:off x="1076361" y="3603448"/>
            <a:ext cx="317650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F27124"/>
                </a:solidFill>
                <a:latin typeface="Poppins SemiBold"/>
                <a:cs typeface="Poppins SemiBold"/>
              </a:rPr>
              <a:t>$1.2 trillion</a:t>
            </a:r>
          </a:p>
          <a:p>
            <a:pPr algn="ctr"/>
            <a:r>
              <a:rPr lang="en-US" sz="1600" b="1">
                <a:solidFill>
                  <a:srgbClr val="3371E7"/>
                </a:solidFill>
                <a:latin typeface="Poppins SemiBold"/>
                <a:cs typeface="Poppins SemiBold"/>
              </a:rPr>
              <a:t>to modernize transportation and aging infrastructure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54F7958A-947D-0997-AB9A-B6704581907A}"/>
              </a:ext>
            </a:extLst>
          </p:cNvPr>
          <p:cNvSpPr txBox="1"/>
          <p:nvPr/>
        </p:nvSpPr>
        <p:spPr>
          <a:xfrm>
            <a:off x="4471884" y="3584365"/>
            <a:ext cx="317650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F27124"/>
                </a:solidFill>
                <a:latin typeface="Poppins SemiBold"/>
                <a:cs typeface="Poppins SemiBold"/>
              </a:rPr>
              <a:t>$579 billion </a:t>
            </a:r>
          </a:p>
          <a:p>
            <a:pPr algn="ctr"/>
            <a:r>
              <a:rPr lang="en-US" sz="1600" b="1">
                <a:solidFill>
                  <a:srgbClr val="3371E7"/>
                </a:solidFill>
                <a:latin typeface="Poppins SemiBold"/>
                <a:cs typeface="Poppins SemiBold"/>
              </a:rPr>
              <a:t>in climate, energy and American manufacturing</a:t>
            </a:r>
          </a:p>
        </p:txBody>
      </p:sp>
      <p:pic>
        <p:nvPicPr>
          <p:cNvPr id="10" name="Picture 4" descr="Industry News: Inflation Reduction Act | Word &amp; Brown">
            <a:extLst>
              <a:ext uri="{FF2B5EF4-FFF2-40B4-BE49-F238E27FC236}">
                <a16:creationId xmlns:a16="http://schemas.microsoft.com/office/drawing/2014/main" id="{F2676458-E95F-F421-6158-7AC0998FD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4" t="18539" r="5673" b="18781"/>
          <a:stretch/>
        </p:blipFill>
        <p:spPr bwMode="auto">
          <a:xfrm>
            <a:off x="4917431" y="2054096"/>
            <a:ext cx="2113045" cy="10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Bipartisan Infrastructure Law Hub | netl.doe.gov">
            <a:extLst>
              <a:ext uri="{FF2B5EF4-FFF2-40B4-BE49-F238E27FC236}">
                <a16:creationId xmlns:a16="http://schemas.microsoft.com/office/drawing/2014/main" id="{6A1DFEC0-7D26-1230-612B-FD0107BFD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3"/>
          <a:stretch/>
        </p:blipFill>
        <p:spPr bwMode="auto">
          <a:xfrm>
            <a:off x="1665853" y="2205101"/>
            <a:ext cx="2340617" cy="8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95B86ED2-83A9-429C-F489-E342BF6CE905}"/>
              </a:ext>
            </a:extLst>
          </p:cNvPr>
          <p:cNvSpPr txBox="1"/>
          <p:nvPr/>
        </p:nvSpPr>
        <p:spPr>
          <a:xfrm>
            <a:off x="7867407" y="3589679"/>
            <a:ext cx="317650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F27124"/>
                </a:solidFill>
                <a:latin typeface="Poppins SemiBold"/>
                <a:cs typeface="Poppins SemiBold"/>
              </a:rPr>
              <a:t>$280 billion</a:t>
            </a:r>
          </a:p>
          <a:p>
            <a:pPr algn="ctr"/>
            <a:r>
              <a:rPr lang="en-US" sz="1600" b="1">
                <a:solidFill>
                  <a:srgbClr val="3371E7"/>
                </a:solidFill>
                <a:latin typeface="Poppins SemiBold"/>
                <a:cs typeface="Poppins SemiBold"/>
              </a:rPr>
              <a:t>reducing dependence on foreign semiconductors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AB7B1B-B3FE-DBD0-EFDD-184C24E1A5BC}"/>
              </a:ext>
            </a:extLst>
          </p:cNvPr>
          <p:cNvSpPr txBox="1"/>
          <p:nvPr/>
        </p:nvSpPr>
        <p:spPr>
          <a:xfrm>
            <a:off x="1817913" y="4934345"/>
            <a:ext cx="8584000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Poppins SemiBold"/>
                <a:cs typeface="Poppins SemiBold"/>
              </a:rPr>
              <a:t>The DECD Fed Funds team helps CT compete for strategically aligned federal awards via research, analysis, consortium building, outreach and more</a:t>
            </a:r>
          </a:p>
        </p:txBody>
      </p:sp>
      <p:pic>
        <p:nvPicPr>
          <p:cNvPr id="8" name="Picture 2" descr="CHIPS for America | NIST">
            <a:extLst>
              <a:ext uri="{FF2B5EF4-FFF2-40B4-BE49-F238E27FC236}">
                <a16:creationId xmlns:a16="http://schemas.microsoft.com/office/drawing/2014/main" id="{133E6A39-B5B0-381A-0CA2-2D33CFF15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718" y="1816316"/>
            <a:ext cx="1374976" cy="156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3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BF120C-EB39-A028-283E-020B2348213F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CE18CFA-12B2-DF05-20B7-935EB7A0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pic>
        <p:nvPicPr>
          <p:cNvPr id="6" name="Picture 5" descr="A black and white circle with a black arrow in it&#10;&#10;Description automatically generated">
            <a:extLst>
              <a:ext uri="{FF2B5EF4-FFF2-40B4-BE49-F238E27FC236}">
                <a16:creationId xmlns:a16="http://schemas.microsoft.com/office/drawing/2014/main" id="{7C2FB511-06CA-6B71-36C9-5A6B34FC09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-1675018" y="113925"/>
            <a:ext cx="6621091" cy="66470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D9DB4-06AF-E1C9-BE7E-24DB3971B44B}"/>
              </a:ext>
            </a:extLst>
          </p:cNvPr>
          <p:cNvSpPr txBox="1"/>
          <p:nvPr/>
        </p:nvSpPr>
        <p:spPr>
          <a:xfrm>
            <a:off x="-2" y="248694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Building the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B4F035-020D-DEE0-07E0-93FA64493FC0}"/>
              </a:ext>
            </a:extLst>
          </p:cNvPr>
          <p:cNvSpPr txBox="1"/>
          <p:nvPr/>
        </p:nvSpPr>
        <p:spPr>
          <a:xfrm>
            <a:off x="-83425" y="2966394"/>
            <a:ext cx="1235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WORKFORCE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5650C7-F73D-4255-9FC4-79CE3207F5BB}"/>
              </a:ext>
            </a:extLst>
          </p:cNvPr>
          <p:cNvSpPr txBox="1"/>
          <p:nvPr/>
        </p:nvSpPr>
        <p:spPr>
          <a:xfrm>
            <a:off x="-3" y="37435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of Today and Tomorrow</a:t>
            </a:r>
          </a:p>
        </p:txBody>
      </p:sp>
    </p:spTree>
    <p:extLst>
      <p:ext uri="{BB962C8B-B14F-4D97-AF65-F5344CB8AC3E}">
        <p14:creationId xmlns:p14="http://schemas.microsoft.com/office/powerpoint/2010/main" val="409976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071E56-E40A-73F6-7FD6-D0996A5B03F4}"/>
              </a:ext>
            </a:extLst>
          </p:cNvPr>
          <p:cNvSpPr/>
          <p:nvPr/>
        </p:nvSpPr>
        <p:spPr>
          <a:xfrm>
            <a:off x="0" y="0"/>
            <a:ext cx="5832904" cy="6858000"/>
          </a:xfrm>
          <a:prstGeom prst="rect">
            <a:avLst/>
          </a:prstGeom>
          <a:solidFill>
            <a:srgbClr val="337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B75F65-5CAE-D399-DF66-CED46DDDE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93549" y="457778"/>
            <a:ext cx="4992862" cy="1049835"/>
          </a:xfrm>
        </p:spPr>
        <p:txBody>
          <a:bodyPr>
            <a:normAutofit/>
          </a:bodyPr>
          <a:lstStyle/>
          <a:p>
            <a:r>
              <a:rPr lang="en-US"/>
              <a:t>Filling Connecticut’s Job Vacancies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A773F-81F6-062C-B207-D1084F0A7B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Job openings rate continues to exceed pre-pandemic levels, </a:t>
            </a: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srgbClr val="F27124"/>
                </a:solidFill>
                <a:effectLst/>
                <a:uLnTx/>
                <a:uFillTx/>
              </a:rPr>
              <a:t>giving us an opportunity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/>
              <a:t>Investments in workforce development </a:t>
            </a:r>
            <a:r>
              <a:rPr lang="en-US" sz="2000" b="1">
                <a:solidFill>
                  <a:srgbClr val="F27124"/>
                </a:solidFill>
              </a:rPr>
              <a:t>focus on high-growth and high-need industries</a:t>
            </a:r>
            <a:r>
              <a:rPr lang="en-US" sz="2000"/>
              <a:t>, like manufacturing, healthcare, IT, construction, clean energy, and bioscience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BACE2-ED70-3623-DED2-9A7F74C6EA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oppins"/>
                <a:cs typeface="Poppins"/>
              </a:rPr>
              <a:t>Workforce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00222-5392-D585-DB6E-EEE4CDB5BA80}"/>
              </a:ext>
            </a:extLst>
          </p:cNvPr>
          <p:cNvSpPr txBox="1"/>
          <p:nvPr/>
        </p:nvSpPr>
        <p:spPr>
          <a:xfrm>
            <a:off x="224754" y="604684"/>
            <a:ext cx="5383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JOB OPENINGS 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A44899-84A3-B1CA-D55B-0391F1058BF4}"/>
              </a:ext>
            </a:extLst>
          </p:cNvPr>
          <p:cNvSpPr txBox="1"/>
          <p:nvPr/>
        </p:nvSpPr>
        <p:spPr>
          <a:xfrm>
            <a:off x="224754" y="5219810"/>
            <a:ext cx="5356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Note: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job openings as a percent of total jobs.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CC6D3-64D4-A395-5B61-AF6A9D82081F}"/>
              </a:ext>
            </a:extLst>
          </p:cNvPr>
          <p:cNvSpPr/>
          <p:nvPr/>
        </p:nvSpPr>
        <p:spPr>
          <a:xfrm>
            <a:off x="224754" y="6310608"/>
            <a:ext cx="5097992" cy="394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lnSpc>
                <a:spcPct val="147362"/>
              </a:lnSpc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Lato Light"/>
                <a:cs typeface="Poppins"/>
              </a:rPr>
              <a:t>Source: Bureau of Labor Statistics, seasonally adjusted JOLTS data</a:t>
            </a:r>
            <a:r>
              <a:rPr lang="en-US" sz="700">
                <a:solidFill>
                  <a:schemeClr val="bg1"/>
                </a:solidFill>
                <a:latin typeface="Poppins"/>
                <a:ea typeface="Lato Light"/>
                <a:cs typeface="Poppins"/>
              </a:rPr>
              <a:t> through July 2024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Lato Light"/>
                <a:cs typeface="Poppins"/>
              </a:rPr>
              <a:t>.</a:t>
            </a:r>
            <a:endParaRPr lang="en-US" sz="700">
              <a:solidFill>
                <a:schemeClr val="bg1"/>
              </a:solidFill>
              <a:latin typeface="Poppins"/>
              <a:ea typeface="Lato Light"/>
              <a:cs typeface="Poppins"/>
            </a:endParaRPr>
          </a:p>
          <a:p>
            <a:pPr marL="0" marR="0" lvl="0" indent="0" algn="l" defTabSz="457200" rtl="0" eaLnBrk="1" fontAlgn="auto" latinLnBrk="0" hangingPunct="1">
              <a:lnSpc>
                <a:spcPct val="1473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Lato Light"/>
                <a:cs typeface="Poppins"/>
              </a:rPr>
              <a:t>Downloaded </a:t>
            </a:r>
            <a:r>
              <a:rPr lang="en-US" sz="700">
                <a:solidFill>
                  <a:schemeClr val="bg1"/>
                </a:solidFill>
                <a:latin typeface="Poppins"/>
                <a:ea typeface="Lato Light"/>
                <a:cs typeface="Poppins"/>
              </a:rPr>
              <a:t>10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Lato Light"/>
                <a:cs typeface="Poppins"/>
              </a:rPr>
              <a:t>/07/2024</a:t>
            </a:r>
            <a:endParaRPr lang="en-US" sz="7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ea typeface="Lato Light"/>
              <a:cs typeface="Poppins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19D455E-9C27-4D31-A441-E6330CDF5E60}"/>
              </a:ext>
              <a:ext uri="{147F2762-F138-4A5C-976F-8EAC2B608ADB}">
                <a16:predDERef xmlns:a16="http://schemas.microsoft.com/office/drawing/2014/main" pred="{48926009-ECFC-265C-F82D-6341EAA76D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9700248"/>
              </p:ext>
            </p:extLst>
          </p:nvPr>
        </p:nvGraphicFramePr>
        <p:xfrm>
          <a:off x="67438" y="1572703"/>
          <a:ext cx="5698026" cy="3548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" name="Group 4">
            <a:extLst>
              <a:ext uri="{FF2B5EF4-FFF2-40B4-BE49-F238E27FC236}">
                <a16:creationId xmlns:a16="http://schemas.microsoft.com/office/drawing/2014/main" id="{5C55938C-0F28-B9E2-D2D1-2DD0AF2C9B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55299" y="3744913"/>
            <a:ext cx="3700463" cy="565150"/>
            <a:chOff x="1072" y="2371"/>
            <a:chExt cx="2331" cy="356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3D269DB1-9570-7E06-1678-848C1D48ECC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72" y="2371"/>
              <a:ext cx="2312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A502163F-B774-C01A-6DC9-51479920B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" y="2375"/>
              <a:ext cx="37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Average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7A45AF2C-5AFC-4EDA-4670-8F78A1888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2375"/>
              <a:ext cx="1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2019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0117E229-E0FF-371E-CFA2-4ACAB4A04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8" y="2375"/>
              <a:ext cx="21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2020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EAF90302-2864-1FA8-D650-C2B9A6099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" y="2375"/>
              <a:ext cx="18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2021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D18C8664-5624-0180-30E1-057F45AD5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7" y="2375"/>
              <a:ext cx="21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2022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CBF7A302-7E5E-F501-F7DE-90EB97D8D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2" y="2375"/>
              <a:ext cx="21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2023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D19272DD-EF25-89CB-1009-1FC72C0C8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" y="2492"/>
              <a:ext cx="11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US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8C95E6F0-01CA-B066-8728-DFDD28F00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9" y="2492"/>
              <a:ext cx="19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4.5%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A638CD6A-884A-F09A-47E5-762948F38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4" y="2492"/>
              <a:ext cx="19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4.3%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40EA63D7-C456-4448-1DEA-50CF2C709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8" y="2492"/>
              <a:ext cx="1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6.4%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5009CF61-464A-2CA5-94C7-EB8EF5658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2492"/>
              <a:ext cx="19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6.8%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28D1A1E8-1179-7A73-43D6-076B76F28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" y="2492"/>
              <a:ext cx="1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5.6%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F2E87B13-BF2A-12FD-46EA-5E509F1C7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" y="2610"/>
              <a:ext cx="11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CT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2DA8A606-00A8-D54B-0A8F-71CFCE5F6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9" y="2610"/>
              <a:ext cx="18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3.7%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63F2C460-D9C5-B0EF-990D-CF839AF2D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4" y="2610"/>
              <a:ext cx="19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3.6%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29" name="Rectangle 20">
              <a:extLst>
                <a:ext uri="{FF2B5EF4-FFF2-40B4-BE49-F238E27FC236}">
                  <a16:creationId xmlns:a16="http://schemas.microsoft.com/office/drawing/2014/main" id="{CF531185-7A03-300A-FFF4-D02E06815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8" y="2610"/>
              <a:ext cx="1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5.6%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80752B25-1F31-6723-E0A2-11AD7E81A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2610"/>
              <a:ext cx="19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6.8%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  <p:sp>
          <p:nvSpPr>
            <p:cNvPr id="31" name="Rectangle 22">
              <a:extLst>
                <a:ext uri="{FF2B5EF4-FFF2-40B4-BE49-F238E27FC236}">
                  <a16:creationId xmlns:a16="http://schemas.microsoft.com/office/drawing/2014/main" id="{42439844-8E9B-B169-28CB-D4AD80B06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8" y="2610"/>
              <a:ext cx="17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Poppins"/>
                  <a:cs typeface="Poppins"/>
                </a:rPr>
                <a:t>5.1%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/>
                <a:cs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0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F4D3FC-5274-0190-AA9A-49CE29D1C2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17622" y="6400800"/>
            <a:ext cx="5832904" cy="914400"/>
          </a:xfrm>
        </p:spPr>
        <p:txBody>
          <a:bodyPr/>
          <a:lstStyle/>
          <a:p>
            <a:r>
              <a:rPr lang="en-US"/>
              <a:t>Attracting a World-class Workforce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1D261F-75DD-16CC-6A9B-FE2419147DE9}"/>
              </a:ext>
            </a:extLst>
          </p:cNvPr>
          <p:cNvSpPr/>
          <p:nvPr/>
        </p:nvSpPr>
        <p:spPr>
          <a:xfrm>
            <a:off x="524691" y="5930537"/>
            <a:ext cx="5571309" cy="326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ue and white circle with a person in the middle&#10;&#10;Description automatically generated">
            <a:extLst>
              <a:ext uri="{FF2B5EF4-FFF2-40B4-BE49-F238E27FC236}">
                <a16:creationId xmlns:a16="http://schemas.microsoft.com/office/drawing/2014/main" id="{73ABCA80-FB1C-C32E-6881-5F73EDE76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40907"/>
            <a:ext cx="918258" cy="918258"/>
          </a:xfrm>
          <a:prstGeom prst="rect">
            <a:avLst/>
          </a:prstGeom>
        </p:spPr>
      </p:pic>
      <p:pic>
        <p:nvPicPr>
          <p:cNvPr id="20" name="Picture 19" descr="A white square cap with wires and wires in a blue circle&#10;&#10;Description automatically generated">
            <a:extLst>
              <a:ext uri="{FF2B5EF4-FFF2-40B4-BE49-F238E27FC236}">
                <a16:creationId xmlns:a16="http://schemas.microsoft.com/office/drawing/2014/main" id="{CC38934C-1559-4855-02F2-F0686ECEE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694" y="4137361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04C4208-CC97-A1B7-0219-B2FECC46DF06}"/>
              </a:ext>
            </a:extLst>
          </p:cNvPr>
          <p:cNvSpPr txBox="1"/>
          <p:nvPr/>
        </p:nvSpPr>
        <p:spPr>
          <a:xfrm>
            <a:off x="6091694" y="1612807"/>
            <a:ext cx="5093919" cy="532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Workforce Development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C59B48-B1C8-F519-6E6E-3076568AE705}"/>
              </a:ext>
            </a:extLst>
          </p:cNvPr>
          <p:cNvSpPr txBox="1"/>
          <p:nvPr/>
        </p:nvSpPr>
        <p:spPr>
          <a:xfrm>
            <a:off x="7014258" y="2140862"/>
            <a:ext cx="4576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$145M invested in multiple programs while Governor’s Workforce Council overseeing &amp; coordinating statewide strategy &amp; investment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D2A35F-64F7-7212-691F-DA27296F37B3}"/>
              </a:ext>
            </a:extLst>
          </p:cNvPr>
          <p:cNvSpPr txBox="1"/>
          <p:nvPr/>
        </p:nvSpPr>
        <p:spPr>
          <a:xfrm>
            <a:off x="6087962" y="3524890"/>
            <a:ext cx="4576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Public Education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D29148-B4BA-7322-40B1-1DBB96561B4B}"/>
              </a:ext>
            </a:extLst>
          </p:cNvPr>
          <p:cNvSpPr txBox="1"/>
          <p:nvPr/>
        </p:nvSpPr>
        <p:spPr>
          <a:xfrm>
            <a:off x="7014258" y="4049978"/>
            <a:ext cx="4836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Top 2 K-12 and community college systems leads to CT being #1 state for college readiness and #4 for growth in young professionals</a:t>
            </a:r>
          </a:p>
        </p:txBody>
      </p:sp>
      <p:pic>
        <p:nvPicPr>
          <p:cNvPr id="9" name="Picture 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D407117A-D8E5-980A-D4EC-08B57B256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78485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7777A3-2DCA-A390-D969-981B988B6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182473"/>
            <a:ext cx="5784850" cy="1580028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Attracting a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World-class Workforce</a:t>
            </a:r>
          </a:p>
        </p:txBody>
      </p:sp>
    </p:spTree>
    <p:extLst>
      <p:ext uri="{BB962C8B-B14F-4D97-AF65-F5344CB8AC3E}">
        <p14:creationId xmlns:p14="http://schemas.microsoft.com/office/powerpoint/2010/main" val="35261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BF120C-EB39-A028-283E-020B2348213F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CE18CFA-12B2-DF05-20B7-935EB7A0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pic>
        <p:nvPicPr>
          <p:cNvPr id="6" name="Picture 5" descr="A black and white circle with a black arrow in it&#10;&#10;Description automatically generated">
            <a:extLst>
              <a:ext uri="{FF2B5EF4-FFF2-40B4-BE49-F238E27FC236}">
                <a16:creationId xmlns:a16="http://schemas.microsoft.com/office/drawing/2014/main" id="{7C2FB511-06CA-6B71-36C9-5A6B34FC09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-1675018" y="113925"/>
            <a:ext cx="6621091" cy="66470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D9DB4-06AF-E1C9-BE7E-24DB3971B44B}"/>
              </a:ext>
            </a:extLst>
          </p:cNvPr>
          <p:cNvSpPr txBox="1"/>
          <p:nvPr/>
        </p:nvSpPr>
        <p:spPr>
          <a:xfrm>
            <a:off x="-2" y="285194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Shaping Vibrant &amp; Equitable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B4F035-020D-DEE0-07E0-93FA64493FC0}"/>
              </a:ext>
            </a:extLst>
          </p:cNvPr>
          <p:cNvSpPr txBox="1"/>
          <p:nvPr/>
        </p:nvSpPr>
        <p:spPr>
          <a:xfrm>
            <a:off x="-83425" y="3331388"/>
            <a:ext cx="1235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404585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ere are Hartford's 7 largest polluted sites and what could be done with  them – Hartford Courant">
            <a:extLst>
              <a:ext uri="{FF2B5EF4-FFF2-40B4-BE49-F238E27FC236}">
                <a16:creationId xmlns:a16="http://schemas.microsoft.com/office/drawing/2014/main" id="{3D4C133E-799B-65C2-BE9B-3797664F8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t="7659" r="33194" b="12341"/>
          <a:stretch/>
        </p:blipFill>
        <p:spPr bwMode="auto">
          <a:xfrm>
            <a:off x="8957386" y="1676272"/>
            <a:ext cx="2633203" cy="26327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n aerial view of a housing complex&#10;&#10;Description automatically generated">
            <a:extLst>
              <a:ext uri="{FF2B5EF4-FFF2-40B4-BE49-F238E27FC236}">
                <a16:creationId xmlns:a16="http://schemas.microsoft.com/office/drawing/2014/main" id="{087C4118-7A67-478C-BC73-8D6FDE6325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05" t="12587" r="21230" b="17483"/>
          <a:stretch/>
        </p:blipFill>
        <p:spPr>
          <a:xfrm>
            <a:off x="4772529" y="1660721"/>
            <a:ext cx="2673603" cy="2667870"/>
          </a:xfrm>
          <a:prstGeom prst="ellipse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1CFBA-2193-2D24-622D-A6E20BCF72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691" y="6400800"/>
            <a:ext cx="5832904" cy="4610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oppins"/>
                <a:cs typeface="Poppins"/>
              </a:rPr>
              <a:t>Capital Projects Nearing $2 Billion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168289-4645-D02C-E3EE-B869C07C58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Nearly $2 Billion Invested in our Communities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29659C-73ED-2765-70F4-06E1D343175F}"/>
              </a:ext>
            </a:extLst>
          </p:cNvPr>
          <p:cNvSpPr txBox="1"/>
          <p:nvPr/>
        </p:nvSpPr>
        <p:spPr>
          <a:xfrm>
            <a:off x="556067" y="4429569"/>
            <a:ext cx="263464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b="1">
                <a:solidFill>
                  <a:srgbClr val="F27124"/>
                </a:solidFill>
                <a:latin typeface="Poppins SemiBold"/>
                <a:cs typeface="Poppins SemiBold"/>
              </a:rPr>
              <a:t>$875 million</a:t>
            </a:r>
          </a:p>
          <a:p>
            <a:pPr algn="ctr"/>
            <a:r>
              <a:rPr lang="en-US" b="1">
                <a:solidFill>
                  <a:srgbClr val="3371E7"/>
                </a:solidFill>
                <a:latin typeface="Poppins SemiBold"/>
                <a:cs typeface="Poppins SemiBold"/>
              </a:rPr>
              <a:t>for underserved communities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8709719-D15E-41A8-48D0-A17998AD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9118" r="19118"/>
          <a:stretch/>
        </p:blipFill>
        <p:spPr bwMode="auto">
          <a:xfrm>
            <a:off x="555981" y="1687935"/>
            <a:ext cx="2632559" cy="26103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57F416-9E1B-8958-47EA-22369406614F}"/>
              </a:ext>
            </a:extLst>
          </p:cNvPr>
          <p:cNvSpPr txBox="1"/>
          <p:nvPr/>
        </p:nvSpPr>
        <p:spPr>
          <a:xfrm>
            <a:off x="335395" y="2535465"/>
            <a:ext cx="3075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SemiBold" pitchFamily="2" charset="77"/>
                <a:cs typeface="Poppins SemiBold" pitchFamily="2" charset="77"/>
              </a:rPr>
              <a:t>Community</a:t>
            </a:r>
          </a:p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SemiBold" pitchFamily="2" charset="77"/>
                <a:cs typeface="Poppins SemiBold" pitchFamily="2" charset="77"/>
              </a:rPr>
              <a:t>Investment </a:t>
            </a:r>
          </a:p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SemiBold" pitchFamily="2" charset="77"/>
                <a:cs typeface="Poppins SemiBold" pitchFamily="2" charset="77"/>
              </a:rPr>
              <a:t>Fund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EFFE67-BE89-3A53-0B64-4485E46BCD93}"/>
              </a:ext>
            </a:extLst>
          </p:cNvPr>
          <p:cNvSpPr txBox="1"/>
          <p:nvPr/>
        </p:nvSpPr>
        <p:spPr>
          <a:xfrm>
            <a:off x="4906607" y="4436058"/>
            <a:ext cx="263464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b="1">
                <a:solidFill>
                  <a:srgbClr val="F27124"/>
                </a:solidFill>
                <a:latin typeface="Poppins SemiBold"/>
                <a:cs typeface="Poppins SemiBold"/>
              </a:rPr>
              <a:t>$800 million</a:t>
            </a:r>
          </a:p>
          <a:p>
            <a:pPr algn="ctr"/>
            <a:r>
              <a:rPr lang="en-US" b="1">
                <a:solidFill>
                  <a:srgbClr val="3371E7"/>
                </a:solidFill>
                <a:latin typeface="Poppins SemiBold"/>
                <a:cs typeface="Poppins SemiBold"/>
              </a:rPr>
              <a:t>including </a:t>
            </a:r>
            <a:br>
              <a:rPr lang="en-US" b="1">
                <a:solidFill>
                  <a:srgbClr val="3371E7"/>
                </a:solidFill>
                <a:latin typeface="Poppins SemiBold"/>
                <a:cs typeface="Poppins SemiBold"/>
              </a:rPr>
            </a:br>
            <a:r>
              <a:rPr lang="en-US" b="1">
                <a:solidFill>
                  <a:srgbClr val="3371E7"/>
                </a:solidFill>
                <a:latin typeface="Poppins SemiBold"/>
                <a:cs typeface="Poppins SemiBold"/>
              </a:rPr>
              <a:t>workforce housing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70A9B-FB49-6D0A-6F1D-DCCE6463F523}"/>
              </a:ext>
            </a:extLst>
          </p:cNvPr>
          <p:cNvSpPr txBox="1"/>
          <p:nvPr/>
        </p:nvSpPr>
        <p:spPr>
          <a:xfrm>
            <a:off x="4575504" y="2807608"/>
            <a:ext cx="307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SemiBold" pitchFamily="2" charset="77"/>
                <a:cs typeface="Poppins SemiBold" pitchFamily="2" charset="77"/>
              </a:rPr>
              <a:t>Housing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8B1C87-6416-15E8-E66D-696C37365FED}"/>
              </a:ext>
            </a:extLst>
          </p:cNvPr>
          <p:cNvSpPr txBox="1"/>
          <p:nvPr/>
        </p:nvSpPr>
        <p:spPr>
          <a:xfrm>
            <a:off x="9065945" y="4460664"/>
            <a:ext cx="263464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b="1">
                <a:solidFill>
                  <a:srgbClr val="F27124"/>
                </a:solidFill>
                <a:latin typeface="Poppins SemiBold"/>
                <a:cs typeface="Poppins SemiBold"/>
              </a:rPr>
              <a:t>$300 million</a:t>
            </a:r>
          </a:p>
          <a:p>
            <a:pPr algn="ctr"/>
            <a:r>
              <a:rPr lang="en-US" b="1">
                <a:solidFill>
                  <a:srgbClr val="3371E7"/>
                </a:solidFill>
                <a:latin typeface="Poppins SemiBold"/>
                <a:cs typeface="Poppins SemiBold"/>
              </a:rPr>
              <a:t>for industrial cleanup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2E63EB-9DFD-A289-D0A7-691CFC5700B3}"/>
              </a:ext>
            </a:extLst>
          </p:cNvPr>
          <p:cNvSpPr txBox="1"/>
          <p:nvPr/>
        </p:nvSpPr>
        <p:spPr>
          <a:xfrm>
            <a:off x="8736416" y="2807608"/>
            <a:ext cx="307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SemiBold" pitchFamily="2" charset="77"/>
                <a:cs typeface="Poppins SemiBold" pitchFamily="2" charset="77"/>
              </a:rPr>
              <a:t>Brownfields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F7954722-BF08-A3A6-B35F-F71F6B4DB55B}"/>
              </a:ext>
            </a:extLst>
          </p:cNvPr>
          <p:cNvSpPr txBox="1">
            <a:spLocks/>
          </p:cNvSpPr>
          <p:nvPr/>
        </p:nvSpPr>
        <p:spPr>
          <a:xfrm>
            <a:off x="1549552" y="5916828"/>
            <a:ext cx="10117758" cy="9144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tx1"/>
                </a:solidFill>
                <a:latin typeface="Poppins"/>
                <a:cs typeface="Poppins"/>
              </a:rPr>
              <a:t>Notes: CIF: 5 year authorized amount; Housing: next 2 years authorized spending; Brownfields: 10 years previous investment plus next 2 years authorized.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aerial view of a housing complex&#10;&#10;Description automatically generated">
            <a:extLst>
              <a:ext uri="{FF2B5EF4-FFF2-40B4-BE49-F238E27FC236}">
                <a16:creationId xmlns:a16="http://schemas.microsoft.com/office/drawing/2014/main" id="{7F747A69-D2EB-8EE6-5B45-6BED2D045A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-6363" t="9045" r="-2433"/>
          <a:stretch/>
        </p:blipFill>
        <p:spPr>
          <a:xfrm>
            <a:off x="-856453" y="-694593"/>
            <a:ext cx="13626977" cy="81266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B177E8-E80F-74E4-1769-136DEDAA9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2023 Statewide Housing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C7ADB-D0AF-EAB0-F32E-83E6E5A3F5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2023 Statewide Housing Development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D234DF2-6A1F-968D-EC1A-0C7171B79D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23555"/>
              </p:ext>
            </p:extLst>
          </p:nvPr>
        </p:nvGraphicFramePr>
        <p:xfrm>
          <a:off x="642257" y="1251857"/>
          <a:ext cx="10907486" cy="4734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63774D9-54DC-89EF-49EE-1F23E9BE017A}"/>
              </a:ext>
            </a:extLst>
          </p:cNvPr>
          <p:cNvSpPr txBox="1"/>
          <p:nvPr/>
        </p:nvSpPr>
        <p:spPr>
          <a:xfrm>
            <a:off x="1841326" y="3951960"/>
            <a:ext cx="939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Poppins SemiBold" pitchFamily="2" charset="77"/>
                <a:cs typeface="Poppins SemiBold" pitchFamily="2" charset="77"/>
              </a:rPr>
              <a:t>5,147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173984-16CC-BC9B-A44C-14FF8C829160}"/>
              </a:ext>
            </a:extLst>
          </p:cNvPr>
          <p:cNvSpPr txBox="1"/>
          <p:nvPr/>
        </p:nvSpPr>
        <p:spPr>
          <a:xfrm>
            <a:off x="3830940" y="3931019"/>
            <a:ext cx="939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Poppins SemiBold" pitchFamily="2" charset="77"/>
                <a:cs typeface="Poppins SemiBold" pitchFamily="2" charset="77"/>
              </a:rPr>
              <a:t>5,145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7E79F-995E-DE6B-985A-DE2D573D355D}"/>
              </a:ext>
            </a:extLst>
          </p:cNvPr>
          <p:cNvSpPr txBox="1"/>
          <p:nvPr/>
        </p:nvSpPr>
        <p:spPr>
          <a:xfrm>
            <a:off x="5887869" y="4460348"/>
            <a:ext cx="939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Poppins SemiBold" pitchFamily="2" charset="77"/>
                <a:cs typeface="Poppins SemiBold" pitchFamily="2" charset="77"/>
              </a:rPr>
              <a:t>4,482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627ABA-BDA1-634D-256D-76FA68EF8DA0}"/>
              </a:ext>
            </a:extLst>
          </p:cNvPr>
          <p:cNvSpPr txBox="1"/>
          <p:nvPr/>
        </p:nvSpPr>
        <p:spPr>
          <a:xfrm>
            <a:off x="7690341" y="4038830"/>
            <a:ext cx="939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Poppins SemiBold" pitchFamily="2" charset="77"/>
                <a:cs typeface="Poppins SemiBold" pitchFamily="2" charset="77"/>
              </a:rPr>
              <a:t>5,043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25A79-DA1A-C0A7-4B8E-DFBCEF2E9443}"/>
              </a:ext>
            </a:extLst>
          </p:cNvPr>
          <p:cNvSpPr txBox="1"/>
          <p:nvPr/>
        </p:nvSpPr>
        <p:spPr>
          <a:xfrm>
            <a:off x="9924453" y="2066289"/>
            <a:ext cx="939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Poppins SemiBold" pitchFamily="2" charset="77"/>
                <a:cs typeface="Poppins SemiBold" pitchFamily="2" charset="77"/>
              </a:rPr>
              <a:t>7,394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D708F2-19A0-BC8B-75B0-72237F16ED73}"/>
              </a:ext>
            </a:extLst>
          </p:cNvPr>
          <p:cNvGrpSpPr/>
          <p:nvPr/>
        </p:nvGrpSpPr>
        <p:grpSpPr>
          <a:xfrm rot="18900000">
            <a:off x="8701474" y="3299528"/>
            <a:ext cx="1956959" cy="461665"/>
            <a:chOff x="10127848" y="3796058"/>
            <a:chExt cx="1956959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225EB6-348D-9536-BE6C-0EB9E3096380}"/>
                </a:ext>
              </a:extLst>
            </p:cNvPr>
            <p:cNvSpPr txBox="1"/>
            <p:nvPr/>
          </p:nvSpPr>
          <p:spPr>
            <a:xfrm>
              <a:off x="10429514" y="3796058"/>
              <a:ext cx="1388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27124"/>
                  </a:solidFill>
                  <a:latin typeface="Poppins" pitchFamily="2" charset="77"/>
                  <a:cs typeface="Poppins" pitchFamily="2" charset="77"/>
                </a:rPr>
                <a:t>46.6%</a:t>
              </a:r>
              <a:endParaRPr lang="en-US" b="1" dirty="0">
                <a:solidFill>
                  <a:srgbClr val="F27124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4C0D9481-582A-2CE2-66C6-335E8C2B468D}"/>
                </a:ext>
              </a:extLst>
            </p:cNvPr>
            <p:cNvSpPr/>
            <p:nvPr/>
          </p:nvSpPr>
          <p:spPr>
            <a:xfrm>
              <a:off x="10127848" y="3829832"/>
              <a:ext cx="266331" cy="332108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>
              <a:extLst>
                <a:ext uri="{FF2B5EF4-FFF2-40B4-BE49-F238E27FC236}">
                  <a16:creationId xmlns:a16="http://schemas.microsoft.com/office/drawing/2014/main" id="{3000779C-FE56-C2D7-7DEA-6BF305310E7B}"/>
                </a:ext>
              </a:extLst>
            </p:cNvPr>
            <p:cNvSpPr/>
            <p:nvPr/>
          </p:nvSpPr>
          <p:spPr>
            <a:xfrm>
              <a:off x="10352603" y="3836483"/>
              <a:ext cx="266331" cy="332108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>
              <a:extLst>
                <a:ext uri="{FF2B5EF4-FFF2-40B4-BE49-F238E27FC236}">
                  <a16:creationId xmlns:a16="http://schemas.microsoft.com/office/drawing/2014/main" id="{48987D70-1E4C-256E-AD61-06406086740F}"/>
                </a:ext>
              </a:extLst>
            </p:cNvPr>
            <p:cNvSpPr/>
            <p:nvPr/>
          </p:nvSpPr>
          <p:spPr>
            <a:xfrm>
              <a:off x="11585078" y="3845132"/>
              <a:ext cx="266331" cy="332108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hevron 15">
              <a:extLst>
                <a:ext uri="{FF2B5EF4-FFF2-40B4-BE49-F238E27FC236}">
                  <a16:creationId xmlns:a16="http://schemas.microsoft.com/office/drawing/2014/main" id="{1F69289F-3DAC-43F9-DA47-BB911E306C46}"/>
                </a:ext>
              </a:extLst>
            </p:cNvPr>
            <p:cNvSpPr/>
            <p:nvPr/>
          </p:nvSpPr>
          <p:spPr>
            <a:xfrm>
              <a:off x="11818476" y="3845132"/>
              <a:ext cx="266331" cy="332108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857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two people&#10;&#10;Description automatically generated">
            <a:extLst>
              <a:ext uri="{FF2B5EF4-FFF2-40B4-BE49-F238E27FC236}">
                <a16:creationId xmlns:a16="http://schemas.microsoft.com/office/drawing/2014/main" id="{1C326594-BD14-7B11-1ACC-2D374F610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2181E0-16CE-38D4-B185-B0108CFA5736}"/>
              </a:ext>
            </a:extLst>
          </p:cNvPr>
          <p:cNvSpPr txBox="1"/>
          <p:nvPr/>
        </p:nvSpPr>
        <p:spPr>
          <a:xfrm>
            <a:off x="-447474" y="4951138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Tourism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02025-C62E-7838-2FC6-CB5770DACB18}"/>
              </a:ext>
            </a:extLst>
          </p:cNvPr>
          <p:cNvSpPr txBox="1"/>
          <p:nvPr/>
        </p:nvSpPr>
        <p:spPr>
          <a:xfrm>
            <a:off x="3440349" y="4612583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Arts &amp;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Museums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606AB-BE9C-8B88-29FA-45643F04530C}"/>
              </a:ext>
            </a:extLst>
          </p:cNvPr>
          <p:cNvSpPr txBox="1"/>
          <p:nvPr/>
        </p:nvSpPr>
        <p:spPr>
          <a:xfrm>
            <a:off x="7811314" y="4612583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Marketing 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&amp; Branding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5E2B81-7F2E-DEC9-F274-52ADC0E208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24270" y="6401410"/>
            <a:ext cx="1362140" cy="19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1CFBA-2193-2D24-622D-A6E20BCF72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3371E7"/>
                </a:solidFill>
              </a:rPr>
              <a:t>Dramatically Improved Fiscal Position</a:t>
            </a:r>
          </a:p>
        </p:txBody>
      </p:sp>
      <p:pic>
        <p:nvPicPr>
          <p:cNvPr id="9" name="Picture 8" descr="A close-up of a money bill&#10;&#10;Description automatically generated">
            <a:extLst>
              <a:ext uri="{FF2B5EF4-FFF2-40B4-BE49-F238E27FC236}">
                <a16:creationId xmlns:a16="http://schemas.microsoft.com/office/drawing/2014/main" id="{272CE658-BD47-B5EA-1164-1D7EC700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2387">
            <a:off x="5889136" y="3564879"/>
            <a:ext cx="6492377" cy="2733063"/>
          </a:xfrm>
          <a:prstGeom prst="rect">
            <a:avLst/>
          </a:prstGeom>
          <a:ln>
            <a:noFill/>
          </a:ln>
          <a:effectLst>
            <a:outerShdw blurRad="151343" dist="12700" dir="10800000" sx="101000" sy="101000" algn="r" rotWithShape="0">
              <a:prstClr val="black">
                <a:alpha val="19000"/>
              </a:prstClr>
            </a:outerShdw>
          </a:effectLst>
        </p:spPr>
      </p:pic>
      <p:pic>
        <p:nvPicPr>
          <p:cNvPr id="10" name="Picture 9" descr="A close-up of a money bill&#10;&#10;Description automatically generated">
            <a:extLst>
              <a:ext uri="{FF2B5EF4-FFF2-40B4-BE49-F238E27FC236}">
                <a16:creationId xmlns:a16="http://schemas.microsoft.com/office/drawing/2014/main" id="{B54E6152-E1B5-1731-7579-FA760828A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2387">
            <a:off x="6537453" y="3713827"/>
            <a:ext cx="6492377" cy="2733063"/>
          </a:xfrm>
          <a:prstGeom prst="rect">
            <a:avLst/>
          </a:prstGeom>
          <a:ln>
            <a:noFill/>
          </a:ln>
          <a:effectLst>
            <a:outerShdw blurRad="151343" dist="12700" dir="10800000" sx="101000" sy="101000" algn="r" rotWithShape="0">
              <a:prstClr val="black">
                <a:alpha val="19000"/>
              </a:prstClr>
            </a:outerShdw>
          </a:effectLst>
        </p:spPr>
      </p:pic>
      <p:pic>
        <p:nvPicPr>
          <p:cNvPr id="11" name="Picture 10" descr="A close-up of a money bill&#10;&#10;Description automatically generated">
            <a:extLst>
              <a:ext uri="{FF2B5EF4-FFF2-40B4-BE49-F238E27FC236}">
                <a16:creationId xmlns:a16="http://schemas.microsoft.com/office/drawing/2014/main" id="{8FBE0C97-31F6-4552-2C0A-0EFF95FDC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26290">
            <a:off x="6811446" y="3291372"/>
            <a:ext cx="6492377" cy="2733063"/>
          </a:xfrm>
          <a:prstGeom prst="rect">
            <a:avLst/>
          </a:prstGeom>
          <a:ln>
            <a:noFill/>
          </a:ln>
          <a:effectLst>
            <a:outerShdw blurRad="151343" dist="12700" dir="10800000" sx="101000" sy="101000" algn="r" rotWithShape="0">
              <a:prstClr val="black">
                <a:alpha val="19000"/>
              </a:prstClr>
            </a:outerShdw>
          </a:effectLst>
        </p:spPr>
      </p:pic>
      <p:pic>
        <p:nvPicPr>
          <p:cNvPr id="12" name="Picture 11" descr="A close-up of a money bill&#10;&#10;Description automatically generated">
            <a:extLst>
              <a:ext uri="{FF2B5EF4-FFF2-40B4-BE49-F238E27FC236}">
                <a16:creationId xmlns:a16="http://schemas.microsoft.com/office/drawing/2014/main" id="{1F2EDCB6-AF80-4C8F-15A2-33AC4183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06013">
            <a:off x="7063477" y="3137637"/>
            <a:ext cx="6492377" cy="2733063"/>
          </a:xfrm>
          <a:prstGeom prst="rect">
            <a:avLst/>
          </a:prstGeom>
          <a:ln>
            <a:noFill/>
          </a:ln>
          <a:effectLst>
            <a:outerShdw blurRad="151343" dist="12700" dir="10800000" sx="101000" sy="101000" algn="r" rotWithShape="0">
              <a:prstClr val="black">
                <a:alpha val="19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168289-4645-D02C-E3EE-B869C07C58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691" y="457778"/>
            <a:ext cx="11079480" cy="539743"/>
          </a:xfrm>
        </p:spPr>
        <p:txBody>
          <a:bodyPr>
            <a:normAutofit lnSpcReduction="10000"/>
          </a:bodyPr>
          <a:lstStyle/>
          <a:p>
            <a:r>
              <a:rPr lang="en-US"/>
              <a:t>Nearly $1 Billion of Taxes Cut Over Last Two Years</a:t>
            </a:r>
          </a:p>
        </p:txBody>
      </p:sp>
      <p:pic>
        <p:nvPicPr>
          <p:cNvPr id="13" name="Picture 12" descr="A close-up of a money bill&#10;&#10;Description automatically generated">
            <a:extLst>
              <a:ext uri="{FF2B5EF4-FFF2-40B4-BE49-F238E27FC236}">
                <a16:creationId xmlns:a16="http://schemas.microsoft.com/office/drawing/2014/main" id="{CCECDBF3-3309-F875-5EA9-35903F876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0341">
            <a:off x="7781089" y="2808629"/>
            <a:ext cx="6492377" cy="2733063"/>
          </a:xfrm>
          <a:prstGeom prst="rect">
            <a:avLst/>
          </a:prstGeom>
          <a:ln>
            <a:noFill/>
          </a:ln>
          <a:effectLst>
            <a:outerShdw blurRad="151343" dist="12700" dir="10800000" sx="101000" sy="101000" algn="r" rotWithShape="0">
              <a:prstClr val="black">
                <a:alpha val="19000"/>
              </a:prstClr>
            </a:outerShdw>
          </a:effectLst>
        </p:spPr>
      </p:pic>
      <p:pic>
        <p:nvPicPr>
          <p:cNvPr id="18" name="Picture 17" descr="A blue and white logo&#10;&#10;Description automatically generated">
            <a:extLst>
              <a:ext uri="{FF2B5EF4-FFF2-40B4-BE49-F238E27FC236}">
                <a16:creationId xmlns:a16="http://schemas.microsoft.com/office/drawing/2014/main" id="{D9F7B384-F43C-2425-EE80-98770C281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" y="1344700"/>
            <a:ext cx="1106424" cy="11064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29659C-73ED-2765-70F4-06E1D343175F}"/>
              </a:ext>
            </a:extLst>
          </p:cNvPr>
          <p:cNvSpPr txBox="1"/>
          <p:nvPr/>
        </p:nvSpPr>
        <p:spPr>
          <a:xfrm>
            <a:off x="1917640" y="1543969"/>
            <a:ext cx="866787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000" b="1">
                <a:solidFill>
                  <a:srgbClr val="3371E7"/>
                </a:solidFill>
                <a:latin typeface="Poppins SemiBold"/>
                <a:cs typeface="Poppins SemiBold"/>
              </a:rPr>
              <a:t>Biggest middle- and working-class </a:t>
            </a:r>
            <a:r>
              <a:rPr lang="en-US" sz="2000" b="1">
                <a:solidFill>
                  <a:srgbClr val="F27124"/>
                </a:solidFill>
                <a:latin typeface="Poppins SemiBold"/>
                <a:cs typeface="Poppins SemiBold"/>
              </a:rPr>
              <a:t>income tax cut </a:t>
            </a:r>
            <a:r>
              <a:rPr lang="en-US" sz="2000" b="1">
                <a:solidFill>
                  <a:srgbClr val="3371E7"/>
                </a:solidFill>
                <a:latin typeface="Poppins SemiBold"/>
                <a:cs typeface="Poppins SemiBold"/>
              </a:rPr>
              <a:t>since income tax established in 1991 </a:t>
            </a:r>
            <a:endParaRPr lang="en-US" sz="2000" b="1">
              <a:solidFill>
                <a:srgbClr val="3371E7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21" name="Picture 20" descr="A hand holding a house&#10;&#10;Description automatically generated">
            <a:extLst>
              <a:ext uri="{FF2B5EF4-FFF2-40B4-BE49-F238E27FC236}">
                <a16:creationId xmlns:a16="http://schemas.microsoft.com/office/drawing/2014/main" id="{18F21D54-BE5B-6429-CA11-A45E49B4D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50" y="2798303"/>
            <a:ext cx="1106424" cy="11064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D68C29-C4BC-99C0-A83D-BB8ECDD9A95C}"/>
              </a:ext>
            </a:extLst>
          </p:cNvPr>
          <p:cNvSpPr txBox="1"/>
          <p:nvPr/>
        </p:nvSpPr>
        <p:spPr>
          <a:xfrm>
            <a:off x="1917640" y="3192942"/>
            <a:ext cx="681995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Car tax cap </a:t>
            </a:r>
            <a:r>
              <a:rPr lang="en-US" sz="2000" b="1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to improve affordability </a:t>
            </a:r>
          </a:p>
        </p:txBody>
      </p:sp>
      <p:pic>
        <p:nvPicPr>
          <p:cNvPr id="26" name="Picture 25" descr="A blue and white logo&#10;&#10;Description automatically generated">
            <a:extLst>
              <a:ext uri="{FF2B5EF4-FFF2-40B4-BE49-F238E27FC236}">
                <a16:creationId xmlns:a16="http://schemas.microsoft.com/office/drawing/2014/main" id="{9E1D774E-D93A-D45D-E2A4-522522849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50" y="4251906"/>
            <a:ext cx="1106424" cy="110642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2AC4E1-B871-9799-3362-2F86E3840AEF}"/>
              </a:ext>
            </a:extLst>
          </p:cNvPr>
          <p:cNvSpPr txBox="1"/>
          <p:nvPr/>
        </p:nvSpPr>
        <p:spPr>
          <a:xfrm>
            <a:off x="1917640" y="4534139"/>
            <a:ext cx="866787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Eliminating income tax  on </a:t>
            </a:r>
          </a:p>
          <a:p>
            <a:r>
              <a:rPr lang="en-US" sz="20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pensions and annuities</a:t>
            </a:r>
            <a:endParaRPr lang="en-US" sz="2000" b="1">
              <a:solidFill>
                <a:srgbClr val="3371E7"/>
              </a:solidFill>
              <a:latin typeface="Poppins SemiBold" pitchFamily="2" charset="77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553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763361-56E2-0DC9-BDFC-056E8AEA8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7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6921B7-27B8-4743-ACD2-806AE3D3DBA6}"/>
              </a:ext>
            </a:extLst>
          </p:cNvPr>
          <p:cNvCxnSpPr>
            <a:cxnSpLocks/>
          </p:cNvCxnSpPr>
          <p:nvPr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488D5F5-B3E9-FCA0-470D-945998ECCDEB}"/>
              </a:ext>
            </a:extLst>
          </p:cNvPr>
          <p:cNvSpPr txBox="1">
            <a:spLocks/>
          </p:cNvSpPr>
          <p:nvPr/>
        </p:nvSpPr>
        <p:spPr>
          <a:xfrm>
            <a:off x="524691" y="471030"/>
            <a:ext cx="10060823" cy="5397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71E7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Economic Growth in Context –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71E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 Year CAGR</a:t>
            </a:r>
          </a:p>
        </p:txBody>
      </p:sp>
      <p:pic>
        <p:nvPicPr>
          <p:cNvPr id="7" name="Picture 6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E3D3DE56-6479-CC31-E1AF-BEBEED0E1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C657D3F7-7D08-EE2E-746E-BCC4379EEFB7}"/>
              </a:ext>
            </a:extLst>
          </p:cNvPr>
          <p:cNvSpPr txBox="1">
            <a:spLocks/>
          </p:cNvSpPr>
          <p:nvPr/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371E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Growth in Connecticut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B6036893-DFB4-E4AD-C6D4-0DE03DE8FD93}"/>
              </a:ext>
            </a:extLst>
          </p:cNvPr>
          <p:cNvSpPr txBox="1">
            <a:spLocks/>
          </p:cNvSpPr>
          <p:nvPr/>
        </p:nvSpPr>
        <p:spPr>
          <a:xfrm>
            <a:off x="7669062" y="5916828"/>
            <a:ext cx="3998247" cy="9144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Source: Bureau of Economic Analysis; 2021-2023 CAGR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3CC561-FCF5-9E74-7606-DEE236050A3D}"/>
              </a:ext>
            </a:extLst>
          </p:cNvPr>
          <p:cNvSpPr/>
          <p:nvPr/>
        </p:nvSpPr>
        <p:spPr>
          <a:xfrm>
            <a:off x="2056203" y="2505068"/>
            <a:ext cx="743414" cy="2931583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E0579D-B7DF-BE43-7C7A-492A1CF78BC7}"/>
              </a:ext>
            </a:extLst>
          </p:cNvPr>
          <p:cNvSpPr/>
          <p:nvPr/>
        </p:nvSpPr>
        <p:spPr>
          <a:xfrm>
            <a:off x="5894818" y="3483068"/>
            <a:ext cx="743414" cy="1953583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F900DF-FBBA-48C5-6683-992C3B4B8AB2}"/>
              </a:ext>
            </a:extLst>
          </p:cNvPr>
          <p:cNvSpPr/>
          <p:nvPr/>
        </p:nvSpPr>
        <p:spPr>
          <a:xfrm>
            <a:off x="4682012" y="4463703"/>
            <a:ext cx="743414" cy="975732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ABE062-EF78-CF53-3790-273641B88474}"/>
              </a:ext>
            </a:extLst>
          </p:cNvPr>
          <p:cNvSpPr/>
          <p:nvPr/>
        </p:nvSpPr>
        <p:spPr>
          <a:xfrm>
            <a:off x="761488" y="1961187"/>
            <a:ext cx="743414" cy="3475463"/>
          </a:xfrm>
          <a:prstGeom prst="rect">
            <a:avLst/>
          </a:prstGeom>
          <a:solidFill>
            <a:srgbClr val="3371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874CD3-B21F-E979-C153-79D47252FC74}"/>
              </a:ext>
            </a:extLst>
          </p:cNvPr>
          <p:cNvSpPr txBox="1"/>
          <p:nvPr/>
        </p:nvSpPr>
        <p:spPr>
          <a:xfrm>
            <a:off x="854701" y="1624834"/>
            <a:ext cx="180719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/>
              </a:rPr>
              <a:t>3.1 %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461C0C-C6DB-A1DA-57C3-B3E35E3CAE8F}"/>
              </a:ext>
            </a:extLst>
          </p:cNvPr>
          <p:cNvSpPr txBox="1"/>
          <p:nvPr/>
        </p:nvSpPr>
        <p:spPr>
          <a:xfrm>
            <a:off x="2086662" y="2216117"/>
            <a:ext cx="85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2.8 %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927221-0648-997C-C9C4-2B56854A3F6D}"/>
              </a:ext>
            </a:extLst>
          </p:cNvPr>
          <p:cNvSpPr txBox="1"/>
          <p:nvPr/>
        </p:nvSpPr>
        <p:spPr>
          <a:xfrm>
            <a:off x="3309045" y="2377175"/>
            <a:ext cx="85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2.7 %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8AB721-96DA-CA65-B2DF-D8DA1E92EBF6}"/>
              </a:ext>
            </a:extLst>
          </p:cNvPr>
          <p:cNvSpPr txBox="1"/>
          <p:nvPr/>
        </p:nvSpPr>
        <p:spPr>
          <a:xfrm>
            <a:off x="4677761" y="4398411"/>
            <a:ext cx="85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+2.3%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00021C-1FE9-8F66-AD6E-104505903107}"/>
              </a:ext>
            </a:extLst>
          </p:cNvPr>
          <p:cNvSpPr txBox="1"/>
          <p:nvPr/>
        </p:nvSpPr>
        <p:spPr>
          <a:xfrm>
            <a:off x="5894818" y="3178931"/>
            <a:ext cx="743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2.2 %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9889150-FF3B-A81D-B797-7283F17BDC78}"/>
              </a:ext>
            </a:extLst>
          </p:cNvPr>
          <p:cNvSpPr/>
          <p:nvPr/>
        </p:nvSpPr>
        <p:spPr>
          <a:xfrm>
            <a:off x="4682012" y="3000794"/>
            <a:ext cx="743414" cy="2435858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12EFF4-BECE-1B14-A25D-38212D95A4A0}"/>
              </a:ext>
            </a:extLst>
          </p:cNvPr>
          <p:cNvSpPr txBox="1"/>
          <p:nvPr/>
        </p:nvSpPr>
        <p:spPr>
          <a:xfrm>
            <a:off x="835829" y="5490546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Calibri"/>
              </a:rPr>
              <a:t>CT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SemiBold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2C545B-FE66-7772-CCF4-E645DF84129F}"/>
              </a:ext>
            </a:extLst>
          </p:cNvPr>
          <p:cNvSpPr txBox="1"/>
          <p:nvPr/>
        </p:nvSpPr>
        <p:spPr>
          <a:xfrm>
            <a:off x="2130544" y="5490545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Calibri"/>
              </a:rPr>
              <a:t>ME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SemiBold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8AA148-7370-D6AE-34D4-8211082839B2}"/>
              </a:ext>
            </a:extLst>
          </p:cNvPr>
          <p:cNvSpPr txBox="1"/>
          <p:nvPr/>
        </p:nvSpPr>
        <p:spPr>
          <a:xfrm>
            <a:off x="3335928" y="5490546"/>
            <a:ext cx="7434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Calibri"/>
              </a:rPr>
              <a:t>USA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SemiBold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70A653-3940-9F9F-CA52-B7340F895BC5}"/>
              </a:ext>
            </a:extLst>
          </p:cNvPr>
          <p:cNvSpPr txBox="1"/>
          <p:nvPr/>
        </p:nvSpPr>
        <p:spPr>
          <a:xfrm>
            <a:off x="4756355" y="5490545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Calibri"/>
              </a:rPr>
              <a:t>NJ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SemiBold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AE4872-1492-B4EC-24EF-9DD8555667D1}"/>
              </a:ext>
            </a:extLst>
          </p:cNvPr>
          <p:cNvSpPr txBox="1"/>
          <p:nvPr/>
        </p:nvSpPr>
        <p:spPr>
          <a:xfrm>
            <a:off x="5955088" y="5490544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Calibri"/>
              </a:rPr>
              <a:t>VT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SemiBold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614E10-EF6E-A716-9496-5CC34562CA43}"/>
              </a:ext>
            </a:extLst>
          </p:cNvPr>
          <p:cNvSpPr txBox="1"/>
          <p:nvPr/>
        </p:nvSpPr>
        <p:spPr>
          <a:xfrm>
            <a:off x="4677761" y="2694226"/>
            <a:ext cx="743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2.5 %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5B9CDAC-10B2-F88D-39F7-5C118AD92D0E}"/>
              </a:ext>
            </a:extLst>
          </p:cNvPr>
          <p:cNvSpPr/>
          <p:nvPr/>
        </p:nvSpPr>
        <p:spPr>
          <a:xfrm>
            <a:off x="7090632" y="3774395"/>
            <a:ext cx="743414" cy="1659365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49163D-DC9C-2BF1-B25B-941F3FE173DD}"/>
              </a:ext>
            </a:extLst>
          </p:cNvPr>
          <p:cNvSpPr txBox="1"/>
          <p:nvPr/>
        </p:nvSpPr>
        <p:spPr>
          <a:xfrm>
            <a:off x="7107624" y="3477432"/>
            <a:ext cx="726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2.0 %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E1F56-22C5-DCC1-9E58-7BA1CD2D73FD}"/>
              </a:ext>
            </a:extLst>
          </p:cNvPr>
          <p:cNvSpPr txBox="1"/>
          <p:nvPr/>
        </p:nvSpPr>
        <p:spPr>
          <a:xfrm>
            <a:off x="7161788" y="5487653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Calibri"/>
              </a:rPr>
              <a:t>RI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SemiBold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033A2D-824C-19EF-52E0-D9E639B4431A}"/>
              </a:ext>
            </a:extLst>
          </p:cNvPr>
          <p:cNvSpPr/>
          <p:nvPr/>
        </p:nvSpPr>
        <p:spPr>
          <a:xfrm>
            <a:off x="8264423" y="3921089"/>
            <a:ext cx="743414" cy="1525784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D50B99-BDDC-EEDA-340A-0655B8FE133E}"/>
              </a:ext>
            </a:extLst>
          </p:cNvPr>
          <p:cNvSpPr txBox="1"/>
          <p:nvPr/>
        </p:nvSpPr>
        <p:spPr>
          <a:xfrm>
            <a:off x="8281415" y="3600911"/>
            <a:ext cx="726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1.9%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4A5948-E83C-DB37-E0E0-E42C1732A945}"/>
              </a:ext>
            </a:extLst>
          </p:cNvPr>
          <p:cNvSpPr txBox="1"/>
          <p:nvPr/>
        </p:nvSpPr>
        <p:spPr>
          <a:xfrm>
            <a:off x="8357351" y="5500764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Calibri"/>
              </a:rPr>
              <a:t>NH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SemiBold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4B28023-7057-A1CB-FBE8-492544691500}"/>
              </a:ext>
            </a:extLst>
          </p:cNvPr>
          <p:cNvSpPr/>
          <p:nvPr/>
        </p:nvSpPr>
        <p:spPr>
          <a:xfrm flipV="1">
            <a:off x="9505623" y="4398410"/>
            <a:ext cx="743414" cy="1045128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0DDCB6-2A91-0FCB-8FCE-479728E7A11B}"/>
              </a:ext>
            </a:extLst>
          </p:cNvPr>
          <p:cNvSpPr txBox="1"/>
          <p:nvPr/>
        </p:nvSpPr>
        <p:spPr>
          <a:xfrm>
            <a:off x="9599182" y="5495570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Calibri"/>
              </a:rPr>
              <a:t>MA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SemiBold"/>
            </a:endParaRPr>
          </a:p>
        </p:txBody>
      </p:sp>
      <p:pic>
        <p:nvPicPr>
          <p:cNvPr id="1026" name="Picture 2" descr="American Flag Waving Soft Look American Flag Poster Print Paper OR Wall  Vinyl - Etsy">
            <a:extLst>
              <a:ext uri="{FF2B5EF4-FFF2-40B4-BE49-F238E27FC236}">
                <a16:creationId xmlns:a16="http://schemas.microsoft.com/office/drawing/2014/main" id="{D3417AA4-21BA-70AA-2A56-6CF1F7BFE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r="53693" b="5071"/>
          <a:stretch/>
        </p:blipFill>
        <p:spPr bwMode="auto">
          <a:xfrm>
            <a:off x="3347253" y="2732150"/>
            <a:ext cx="743414" cy="270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A60B589-A431-C71F-F0C0-16FD92032662}"/>
              </a:ext>
            </a:extLst>
          </p:cNvPr>
          <p:cNvSpPr txBox="1"/>
          <p:nvPr/>
        </p:nvSpPr>
        <p:spPr>
          <a:xfrm>
            <a:off x="10818925" y="5495570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Calibri"/>
              </a:rPr>
              <a:t>NY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SemiBold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AAB51F6-60A0-F3EF-E547-791131ECA2C1}"/>
              </a:ext>
            </a:extLst>
          </p:cNvPr>
          <p:cNvSpPr/>
          <p:nvPr/>
        </p:nvSpPr>
        <p:spPr>
          <a:xfrm flipV="1">
            <a:off x="10742401" y="4398409"/>
            <a:ext cx="743414" cy="1036497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5B96D3C-9463-9714-9980-5F4B7678E67B}"/>
              </a:ext>
            </a:extLst>
          </p:cNvPr>
          <p:cNvCxnSpPr>
            <a:cxnSpLocks/>
          </p:cNvCxnSpPr>
          <p:nvPr/>
        </p:nvCxnSpPr>
        <p:spPr>
          <a:xfrm flipV="1">
            <a:off x="625642" y="5433760"/>
            <a:ext cx="10960769" cy="1311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25F9F1E-AE90-799D-2420-AE4EB0F089EC}"/>
              </a:ext>
            </a:extLst>
          </p:cNvPr>
          <p:cNvSpPr txBox="1"/>
          <p:nvPr/>
        </p:nvSpPr>
        <p:spPr>
          <a:xfrm>
            <a:off x="9505623" y="4047890"/>
            <a:ext cx="726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1.6%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1B72DA8-CEAD-939C-5156-DA99E13BF554}"/>
              </a:ext>
            </a:extLst>
          </p:cNvPr>
          <p:cNvSpPr txBox="1"/>
          <p:nvPr/>
        </p:nvSpPr>
        <p:spPr>
          <a:xfrm>
            <a:off x="10769401" y="4047890"/>
            <a:ext cx="726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1.6%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88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9B7F7BBD-8DC4-0185-2E8E-103D5AE0B38E}"/>
              </a:ext>
            </a:extLst>
          </p:cNvPr>
          <p:cNvSpPr txBox="1">
            <a:spLocks/>
          </p:cNvSpPr>
          <p:nvPr/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Poppins"/>
                <a:cs typeface="Poppins"/>
              </a:rPr>
              <a:t>So What Changed?</a:t>
            </a:r>
            <a:endParaRPr lang="en-US">
              <a:solidFill>
                <a:srgbClr val="F27124"/>
              </a:solidFill>
              <a:latin typeface="Poppins"/>
              <a:cs typeface="Poppins"/>
            </a:endParaRPr>
          </a:p>
          <a:p>
            <a:endParaRPr lang="en-US">
              <a:latin typeface="Poppins"/>
              <a:cs typeface="Poppi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CF0DC-E240-B1FF-3D9C-035C51C4A02F}"/>
              </a:ext>
            </a:extLst>
          </p:cNvPr>
          <p:cNvSpPr txBox="1"/>
          <p:nvPr/>
        </p:nvSpPr>
        <p:spPr>
          <a:xfrm>
            <a:off x="438355" y="7242980"/>
            <a:ext cx="7528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Source: https://gusto.com/company-news/americans-now-live-farther-from-their-employers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2CA068-87A2-2B7D-7FFE-C6AEED70362C}"/>
              </a:ext>
            </a:extLst>
          </p:cNvPr>
          <p:cNvCxnSpPr>
            <a:cxnSpLocks/>
          </p:cNvCxnSpPr>
          <p:nvPr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CF274148-283A-7600-9F6C-D5367AEE7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0CC4A669-9EE5-0774-4A5A-10805A7E66F7}"/>
              </a:ext>
            </a:extLst>
          </p:cNvPr>
          <p:cNvSpPr txBox="1">
            <a:spLocks/>
          </p:cNvSpPr>
          <p:nvPr/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3371E7"/>
                </a:solidFill>
              </a:rPr>
              <a:t>Growth in Connecticut</a:t>
            </a:r>
          </a:p>
        </p:txBody>
      </p:sp>
      <p:pic>
        <p:nvPicPr>
          <p:cNvPr id="14" name="Picture 13" descr="A person in a wheelchair looking at a computer screen&#10;&#10;Description automatically generated">
            <a:extLst>
              <a:ext uri="{FF2B5EF4-FFF2-40B4-BE49-F238E27FC236}">
                <a16:creationId xmlns:a16="http://schemas.microsoft.com/office/drawing/2014/main" id="{D82E22DA-6C5D-1EEE-4F3F-02F4262DA7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7900" t="3759" r="121" b="18625"/>
          <a:stretch/>
        </p:blipFill>
        <p:spPr>
          <a:xfrm>
            <a:off x="-826265" y="0"/>
            <a:ext cx="1301826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473819-1CC9-9FF0-E22F-4E6E66090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807" y="1537055"/>
            <a:ext cx="7981790" cy="45252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C96774-2762-447E-7B86-5EBDE5DB5243}"/>
              </a:ext>
            </a:extLst>
          </p:cNvPr>
          <p:cNvSpPr txBox="1"/>
          <p:nvPr/>
        </p:nvSpPr>
        <p:spPr>
          <a:xfrm>
            <a:off x="513674" y="922245"/>
            <a:ext cx="7826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27124"/>
                </a:solidFill>
                <a:latin typeface="Poppins"/>
                <a:cs typeface="Poppins"/>
              </a:rPr>
              <a:t>Average Commute Distance</a:t>
            </a:r>
            <a:endParaRPr lang="en-US" sz="3200" b="1">
              <a:solidFill>
                <a:srgbClr val="F27124"/>
              </a:solidFill>
            </a:endParaRPr>
          </a:p>
        </p:txBody>
      </p:sp>
      <p:pic>
        <p:nvPicPr>
          <p:cNvPr id="17" name="Picture 16" descr="hYBRID">
            <a:extLst>
              <a:ext uri="{FF2B5EF4-FFF2-40B4-BE49-F238E27FC236}">
                <a16:creationId xmlns:a16="http://schemas.microsoft.com/office/drawing/2014/main" id="{72449ED8-4155-BAD1-B751-1FF2BD1BB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7900" t="3759" r="121" b="18625"/>
          <a:stretch/>
        </p:blipFill>
        <p:spPr>
          <a:xfrm>
            <a:off x="-826265" y="0"/>
            <a:ext cx="13018266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80E96C-66F0-F179-E9D3-4D14BE74DC0A}"/>
              </a:ext>
            </a:extLst>
          </p:cNvPr>
          <p:cNvSpPr txBox="1"/>
          <p:nvPr/>
        </p:nvSpPr>
        <p:spPr>
          <a:xfrm>
            <a:off x="7702579" y="515170"/>
            <a:ext cx="5441802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Poppins"/>
                <a:cs typeface="Poppins"/>
              </a:rPr>
              <a:t>This Did</a:t>
            </a:r>
            <a:endParaRPr lang="en-US" sz="7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1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D49B3B-9604-ABC7-FFB6-A6F7F7D96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75DC29-88CB-CCCC-3EA5-A95EB5B2DFE1}"/>
              </a:ext>
            </a:extLst>
          </p:cNvPr>
          <p:cNvSpPr/>
          <p:nvPr/>
        </p:nvSpPr>
        <p:spPr>
          <a:xfrm>
            <a:off x="10026" y="0"/>
            <a:ext cx="12191999" cy="6858000"/>
          </a:xfrm>
          <a:prstGeom prst="rect">
            <a:avLst/>
          </a:prstGeom>
          <a:solidFill>
            <a:schemeClr val="tx1">
              <a:alpha val="2080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878F9-7AF3-1F3D-F652-EFC173CE17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 Great Place To Live, Work, and Play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1977C-FED6-166C-B89C-1658262048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oppins"/>
                <a:cs typeface="Poppins"/>
              </a:rPr>
              <a:t>A Great Place to Live, Work, and Play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61FFA3-901A-3FC2-063C-B98AA86370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24270" y="6401410"/>
            <a:ext cx="1362140" cy="1947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E0A1FF-6978-C13C-8036-397E3ADDBB9B}"/>
              </a:ext>
            </a:extLst>
          </p:cNvPr>
          <p:cNvCxnSpPr>
            <a:cxnSpLocks/>
          </p:cNvCxnSpPr>
          <p:nvPr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78D6722-153A-A851-7D55-D724D7F45F56}"/>
              </a:ext>
            </a:extLst>
          </p:cNvPr>
          <p:cNvGrpSpPr/>
          <p:nvPr/>
        </p:nvGrpSpPr>
        <p:grpSpPr>
          <a:xfrm>
            <a:off x="425903" y="1530359"/>
            <a:ext cx="2743199" cy="976599"/>
            <a:chOff x="425903" y="1530359"/>
            <a:chExt cx="2743199" cy="9765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73F8C6-4C56-394F-FF6B-971A06AE2B18}"/>
                </a:ext>
              </a:extLst>
            </p:cNvPr>
            <p:cNvSpPr txBox="1"/>
            <p:nvPr/>
          </p:nvSpPr>
          <p:spPr>
            <a:xfrm>
              <a:off x="586101" y="1530359"/>
              <a:ext cx="21884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#2 Happiest 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State in US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E031B10-4B48-3005-0247-D8C37EAD379A}"/>
                </a:ext>
              </a:extLst>
            </p:cNvPr>
            <p:cNvSpPr txBox="1"/>
            <p:nvPr/>
          </p:nvSpPr>
          <p:spPr>
            <a:xfrm>
              <a:off x="425903" y="2260737"/>
              <a:ext cx="2743199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solidFill>
                    <a:srgbClr val="FFFFFF"/>
                  </a:solidFill>
                  <a:latin typeface="Poppins"/>
                  <a:cs typeface="Calibri"/>
                </a:rPr>
                <a:t>*</a:t>
              </a:r>
              <a:r>
                <a:rPr lang="en-US" sz="1000" err="1">
                  <a:solidFill>
                    <a:srgbClr val="FFFFFF"/>
                  </a:solidFill>
                  <a:latin typeface="Poppins"/>
                  <a:cs typeface="Calibri"/>
                </a:rPr>
                <a:t>NiceRx</a:t>
              </a:r>
              <a:r>
                <a:rPr lang="en-US" sz="1000">
                  <a:solidFill>
                    <a:srgbClr val="FFFFFF"/>
                  </a:solidFill>
                  <a:latin typeface="Poppins"/>
                  <a:cs typeface="Calibri"/>
                </a:rPr>
                <a:t> study</a:t>
              </a:r>
              <a:endParaRPr lang="en-US" sz="1000" err="1">
                <a:solidFill>
                  <a:srgbClr val="FFFFFF"/>
                </a:solidFill>
                <a:latin typeface="Poppins"/>
                <a:cs typeface="Poppin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DE09EC-C407-7448-4E39-B1F625993B7B}"/>
              </a:ext>
            </a:extLst>
          </p:cNvPr>
          <p:cNvGrpSpPr/>
          <p:nvPr/>
        </p:nvGrpSpPr>
        <p:grpSpPr>
          <a:xfrm>
            <a:off x="3081697" y="1530359"/>
            <a:ext cx="2743199" cy="976599"/>
            <a:chOff x="3081697" y="1530359"/>
            <a:chExt cx="2743199" cy="97659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3ED1FF-3D23-D733-3B37-24EBB7D9791E}"/>
                </a:ext>
              </a:extLst>
            </p:cNvPr>
            <p:cNvSpPr txBox="1"/>
            <p:nvPr/>
          </p:nvSpPr>
          <p:spPr>
            <a:xfrm>
              <a:off x="3211266" y="1530359"/>
              <a:ext cx="22541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Most Diverse 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State in NE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243FE0D-B785-388C-A623-AFBA9DEEB5D3}"/>
                </a:ext>
              </a:extLst>
            </p:cNvPr>
            <p:cNvSpPr txBox="1"/>
            <p:nvPr/>
          </p:nvSpPr>
          <p:spPr>
            <a:xfrm>
              <a:off x="3081697" y="2260737"/>
              <a:ext cx="2743199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solidFill>
                    <a:srgbClr val="FFFFFF"/>
                  </a:solidFill>
                  <a:latin typeface="Poppins"/>
                  <a:cs typeface="Calibri"/>
                </a:rPr>
                <a:t>*US Census Bureau</a:t>
              </a:r>
              <a:endParaRPr lang="en-US" sz="1000" err="1">
                <a:solidFill>
                  <a:srgbClr val="FFFFFF"/>
                </a:solidFill>
                <a:latin typeface="Poppins"/>
                <a:cs typeface="Poppin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F76C4DF-FF0A-CA74-B8D4-CB4D35777FEC}"/>
              </a:ext>
            </a:extLst>
          </p:cNvPr>
          <p:cNvGrpSpPr/>
          <p:nvPr/>
        </p:nvGrpSpPr>
        <p:grpSpPr>
          <a:xfrm>
            <a:off x="5715698" y="1530358"/>
            <a:ext cx="3034805" cy="976600"/>
            <a:chOff x="5715698" y="1530358"/>
            <a:chExt cx="3034805" cy="9766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4B243C-0FEF-F884-DE5D-778A9B3D6444}"/>
                </a:ext>
              </a:extLst>
            </p:cNvPr>
            <p:cNvSpPr txBox="1"/>
            <p:nvPr/>
          </p:nvSpPr>
          <p:spPr>
            <a:xfrm>
              <a:off x="5715698" y="1530358"/>
              <a:ext cx="3034805" cy="83099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cs typeface="Poppins SemiBold"/>
                </a:rPr>
                <a:t>#4 Most Educated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cs typeface="Poppins SemiBold"/>
                </a:rPr>
                <a:t>State in US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DF54E5-5E73-B3AB-E0FC-59135C4E2EE5}"/>
                </a:ext>
              </a:extLst>
            </p:cNvPr>
            <p:cNvSpPr txBox="1"/>
            <p:nvPr/>
          </p:nvSpPr>
          <p:spPr>
            <a:xfrm>
              <a:off x="5933593" y="2260737"/>
              <a:ext cx="2743199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solidFill>
                    <a:srgbClr val="FFFFFF"/>
                  </a:solidFill>
                  <a:latin typeface="Poppins"/>
                  <a:cs typeface="Calibri"/>
                </a:rPr>
                <a:t>*WalletHub study</a:t>
              </a:r>
              <a:endParaRPr lang="en-US" sz="1000" err="1">
                <a:solidFill>
                  <a:srgbClr val="FFFFFF"/>
                </a:solidFill>
                <a:latin typeface="Poppins"/>
                <a:cs typeface="Poppin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B85629-3A45-B6E2-7977-9746EFBDCE89}"/>
              </a:ext>
            </a:extLst>
          </p:cNvPr>
          <p:cNvGrpSpPr/>
          <p:nvPr/>
        </p:nvGrpSpPr>
        <p:grpSpPr>
          <a:xfrm>
            <a:off x="8676674" y="1530358"/>
            <a:ext cx="3513163" cy="1041921"/>
            <a:chOff x="8676674" y="1530358"/>
            <a:chExt cx="3513163" cy="10419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07BBAC-06C3-EC52-2B34-B8CD8EE0875C}"/>
                </a:ext>
              </a:extLst>
            </p:cNvPr>
            <p:cNvSpPr txBox="1"/>
            <p:nvPr/>
          </p:nvSpPr>
          <p:spPr>
            <a:xfrm>
              <a:off x="8676674" y="1530358"/>
              <a:ext cx="306365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#1 State for 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College Readiness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6C7898-69A2-4094-0799-FD49A784FDA2}"/>
                </a:ext>
              </a:extLst>
            </p:cNvPr>
            <p:cNvSpPr txBox="1"/>
            <p:nvPr/>
          </p:nvSpPr>
          <p:spPr>
            <a:xfrm>
              <a:off x="9446638" y="2326058"/>
              <a:ext cx="2743199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FFFFFF"/>
                  </a:solidFill>
                  <a:latin typeface="Poppins"/>
                  <a:cs typeface="Calibri"/>
                </a:rPr>
                <a:t>*US News &amp; World Report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75665BB-C2F8-C696-CCD2-5E0B2DCF5B80}"/>
              </a:ext>
            </a:extLst>
          </p:cNvPr>
          <p:cNvGrpSpPr/>
          <p:nvPr/>
        </p:nvGrpSpPr>
        <p:grpSpPr>
          <a:xfrm>
            <a:off x="554709" y="2961287"/>
            <a:ext cx="2776877" cy="1347878"/>
            <a:chOff x="554709" y="2961288"/>
            <a:chExt cx="2776877" cy="134787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279051-9913-50CB-36E9-8EEEC2004CE1}"/>
                </a:ext>
              </a:extLst>
            </p:cNvPr>
            <p:cNvSpPr txBox="1"/>
            <p:nvPr/>
          </p:nvSpPr>
          <p:spPr>
            <a:xfrm>
              <a:off x="554709" y="2961288"/>
              <a:ext cx="261802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#2 Best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Community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College System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3392E5-2F16-91B7-0D25-CD5D3BEA6DE1}"/>
                </a:ext>
              </a:extLst>
            </p:cNvPr>
            <p:cNvSpPr txBox="1"/>
            <p:nvPr/>
          </p:nvSpPr>
          <p:spPr>
            <a:xfrm>
              <a:off x="588387" y="4062945"/>
              <a:ext cx="2743199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solidFill>
                    <a:srgbClr val="FFFFFF"/>
                  </a:solidFill>
                  <a:latin typeface="Poppins"/>
                  <a:cs typeface="Calibri"/>
                </a:rPr>
                <a:t>*WalletHub study</a:t>
              </a:r>
              <a:endParaRPr lang="en-US" sz="1000" err="1">
                <a:solidFill>
                  <a:srgbClr val="FFFFFF"/>
                </a:solidFill>
                <a:latin typeface="Poppins"/>
                <a:cs typeface="Poppin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06A82C-0475-8BEA-63EC-4FCE83238210}"/>
              </a:ext>
            </a:extLst>
          </p:cNvPr>
          <p:cNvGrpSpPr/>
          <p:nvPr/>
        </p:nvGrpSpPr>
        <p:grpSpPr>
          <a:xfrm>
            <a:off x="2969637" y="2961287"/>
            <a:ext cx="2743199" cy="1347879"/>
            <a:chOff x="2969637" y="2961287"/>
            <a:chExt cx="2743199" cy="134787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304EB2-B2F7-7E55-8162-4961D2CE89E9}"/>
                </a:ext>
              </a:extLst>
            </p:cNvPr>
            <p:cNvSpPr txBox="1"/>
            <p:nvPr/>
          </p:nvSpPr>
          <p:spPr>
            <a:xfrm>
              <a:off x="3081361" y="2961287"/>
              <a:ext cx="24352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#2 Best K-12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Public Schools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in the US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38D7D6-1196-469F-9214-1B95CB7A9B01}"/>
                </a:ext>
              </a:extLst>
            </p:cNvPr>
            <p:cNvSpPr txBox="1"/>
            <p:nvPr/>
          </p:nvSpPr>
          <p:spPr>
            <a:xfrm>
              <a:off x="2969637" y="4062945"/>
              <a:ext cx="2743199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solidFill>
                    <a:srgbClr val="FFFFFF"/>
                  </a:solidFill>
                  <a:latin typeface="Poppins"/>
                  <a:cs typeface="Calibri"/>
                </a:rPr>
                <a:t>*WalletHub study</a:t>
              </a:r>
              <a:endParaRPr lang="en-US" sz="1000" err="1">
                <a:solidFill>
                  <a:srgbClr val="FFFFFF"/>
                </a:solidFill>
                <a:latin typeface="Poppins"/>
                <a:cs typeface="Poppin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FA3676-D382-4590-1A51-367A975F122E}"/>
              </a:ext>
            </a:extLst>
          </p:cNvPr>
          <p:cNvGrpSpPr/>
          <p:nvPr/>
        </p:nvGrpSpPr>
        <p:grpSpPr>
          <a:xfrm>
            <a:off x="5860755" y="2961287"/>
            <a:ext cx="2743199" cy="1347880"/>
            <a:chOff x="5860755" y="2961286"/>
            <a:chExt cx="2743199" cy="134788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CED017-BC6A-6A48-AECC-98D3D1398A85}"/>
                </a:ext>
              </a:extLst>
            </p:cNvPr>
            <p:cNvSpPr txBox="1"/>
            <p:nvPr/>
          </p:nvSpPr>
          <p:spPr>
            <a:xfrm>
              <a:off x="5945425" y="2961286"/>
              <a:ext cx="2340704" cy="12003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cs typeface="Poppins SemiBold"/>
                </a:rPr>
                <a:t>#4 Best State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cs typeface="Poppins SemiBold"/>
                </a:rPr>
                <a:t>for Working </a:t>
              </a:r>
              <a:endParaRPr lang="en-US" sz="24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endParaRP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cs typeface="Poppins SemiBold"/>
                </a:rPr>
                <a:t>Mothers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6680C1-B7D6-2568-CFA0-4D29C3A4F399}"/>
                </a:ext>
              </a:extLst>
            </p:cNvPr>
            <p:cNvSpPr txBox="1"/>
            <p:nvPr/>
          </p:nvSpPr>
          <p:spPr>
            <a:xfrm>
              <a:off x="5860755" y="4062945"/>
              <a:ext cx="2743199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solidFill>
                    <a:srgbClr val="FFFFFF"/>
                  </a:solidFill>
                  <a:latin typeface="Poppins"/>
                  <a:cs typeface="Calibri"/>
                </a:rPr>
                <a:t>*WalletHub study</a:t>
              </a:r>
              <a:endParaRPr lang="en-US" sz="1000" err="1">
                <a:solidFill>
                  <a:srgbClr val="FFFFFF"/>
                </a:solidFill>
                <a:latin typeface="Poppins"/>
                <a:cs typeface="Poppin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9FD0DD-6609-2E89-193E-441696A0FF60}"/>
              </a:ext>
            </a:extLst>
          </p:cNvPr>
          <p:cNvGrpSpPr/>
          <p:nvPr/>
        </p:nvGrpSpPr>
        <p:grpSpPr>
          <a:xfrm>
            <a:off x="8860328" y="2978061"/>
            <a:ext cx="2758382" cy="1311762"/>
            <a:chOff x="8860328" y="2991019"/>
            <a:chExt cx="2758382" cy="131176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E3C5B5-DF63-879C-651C-28C5A32CD4B8}"/>
                </a:ext>
              </a:extLst>
            </p:cNvPr>
            <p:cNvSpPr txBox="1"/>
            <p:nvPr/>
          </p:nvSpPr>
          <p:spPr>
            <a:xfrm>
              <a:off x="8860328" y="2991019"/>
              <a:ext cx="2757486" cy="12003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Poppins SemiBold"/>
                  <a:cs typeface="Poppins SemiBold"/>
                </a:rPr>
                <a:t>#2 Most </a:t>
              </a:r>
              <a:endParaRPr lang="en-US" sz="2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endParaRP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Poppins SemiBold"/>
                  <a:cs typeface="Poppins SemiBold"/>
                </a:rPr>
                <a:t>Accessible </a:t>
              </a:r>
              <a:endParaRPr lang="en-US" sz="2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endParaRP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Poppins SemiBold"/>
                  <a:cs typeface="Poppins SemiBold"/>
                </a:rPr>
                <a:t>Healthcare in US</a:t>
              </a:r>
              <a:endParaRPr lang="en-US" sz="2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50F309-7762-273C-145F-855BD03259ED}"/>
                </a:ext>
              </a:extLst>
            </p:cNvPr>
            <p:cNvSpPr txBox="1"/>
            <p:nvPr/>
          </p:nvSpPr>
          <p:spPr>
            <a:xfrm>
              <a:off x="8875511" y="4056560"/>
              <a:ext cx="2743199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FFFF"/>
                  </a:solidFill>
                  <a:latin typeface="Poppins"/>
                  <a:cs typeface="Calibri"/>
                </a:rPr>
                <a:t>*Forbes</a:t>
              </a:r>
              <a:endParaRPr lang="en-US" sz="1000" dirty="0">
                <a:solidFill>
                  <a:srgbClr val="FFFFFF"/>
                </a:solidFill>
                <a:latin typeface="Poppins"/>
                <a:cs typeface="Poppin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874F73-1814-3C45-BD5F-408B5721C18C}"/>
              </a:ext>
            </a:extLst>
          </p:cNvPr>
          <p:cNvGrpSpPr/>
          <p:nvPr/>
        </p:nvGrpSpPr>
        <p:grpSpPr>
          <a:xfrm>
            <a:off x="554085" y="4628728"/>
            <a:ext cx="3197668" cy="1319703"/>
            <a:chOff x="554085" y="4628728"/>
            <a:chExt cx="3197668" cy="131970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F64859-4DB3-4656-96AF-00EB21815D35}"/>
                </a:ext>
              </a:extLst>
            </p:cNvPr>
            <p:cNvSpPr txBox="1"/>
            <p:nvPr/>
          </p:nvSpPr>
          <p:spPr>
            <a:xfrm>
              <a:off x="554085" y="4628728"/>
              <a:ext cx="319766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cs typeface="Poppins SemiBold"/>
                </a:rPr>
                <a:t>#1 State for </a:t>
              </a:r>
              <a:endParaRPr lang="en-US">
                <a:solidFill>
                  <a:schemeClr val="bg1"/>
                </a:solidFill>
                <a:latin typeface="Poppins SemiBold"/>
                <a:cs typeface="Poppins SemiBold"/>
              </a:endParaRP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cs typeface="Poppins SemiBold"/>
                </a:rPr>
                <a:t>Personal &amp; </a:t>
              </a:r>
              <a:endParaRPr lang="en-US">
                <a:solidFill>
                  <a:schemeClr val="bg1"/>
                </a:solidFill>
                <a:latin typeface="Poppins SemiBold"/>
                <a:ea typeface="Calibri" panose="020F0502020204030204"/>
                <a:cs typeface="Poppins SemiBold"/>
              </a:endParaRP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cs typeface="Poppins SemiBold"/>
                </a:rPr>
                <a:t>Residential Safety</a:t>
              </a:r>
              <a:endParaRPr lang="en-US">
                <a:solidFill>
                  <a:schemeClr val="bg1"/>
                </a:solidFill>
                <a:latin typeface="Poppins SemiBold"/>
                <a:ea typeface="Calibri" panose="020F0502020204030204"/>
                <a:cs typeface="Poppins SemiBold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74806C-E8DD-86D5-7E69-F8DB7961C08A}"/>
                </a:ext>
              </a:extLst>
            </p:cNvPr>
            <p:cNvSpPr txBox="1"/>
            <p:nvPr/>
          </p:nvSpPr>
          <p:spPr>
            <a:xfrm>
              <a:off x="779943" y="5702210"/>
              <a:ext cx="2743199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solidFill>
                    <a:srgbClr val="FFFFFF"/>
                  </a:solidFill>
                  <a:latin typeface="Poppins"/>
                  <a:cs typeface="Calibri"/>
                </a:rPr>
                <a:t>*WalletHub study</a:t>
              </a:r>
              <a:endParaRPr lang="en-US" sz="1000">
                <a:solidFill>
                  <a:srgbClr val="FFFFFF"/>
                </a:solidFill>
                <a:latin typeface="Poppins"/>
                <a:cs typeface="Poppin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952980-9AB7-93DB-B3DB-5526061BD770}"/>
              </a:ext>
            </a:extLst>
          </p:cNvPr>
          <p:cNvGrpSpPr/>
          <p:nvPr/>
        </p:nvGrpSpPr>
        <p:grpSpPr>
          <a:xfrm>
            <a:off x="4272290" y="4631838"/>
            <a:ext cx="3458094" cy="1325367"/>
            <a:chOff x="4272290" y="4631838"/>
            <a:chExt cx="3458094" cy="132536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A5D120-B54E-30F8-FB3E-2E512524EBC0}"/>
                </a:ext>
              </a:extLst>
            </p:cNvPr>
            <p:cNvSpPr txBox="1"/>
            <p:nvPr/>
          </p:nvSpPr>
          <p:spPr>
            <a:xfrm>
              <a:off x="4272290" y="4631838"/>
              <a:ext cx="3458094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cs typeface="Poppins SemiBold"/>
                </a:rPr>
                <a:t>#1 State in </a:t>
              </a:r>
              <a:endParaRPr lang="en-US">
                <a:solidFill>
                  <a:schemeClr val="bg1"/>
                </a:solidFill>
                <a:latin typeface="Poppins SemiBold"/>
                <a:cs typeface="Poppins SemiBold"/>
              </a:endParaRP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cs typeface="Poppins SemiBold"/>
                </a:rPr>
                <a:t>America for</a:t>
              </a:r>
              <a:endParaRPr lang="en-US">
                <a:solidFill>
                  <a:schemeClr val="bg1"/>
                </a:solidFill>
                <a:latin typeface="Poppins SemiBold"/>
                <a:cs typeface="Poppins SemiBold"/>
              </a:endParaRP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cs typeface="Poppins SemiBold"/>
                </a:rPr>
                <a:t>Hiking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CFE3E7-983F-12F8-AD6E-C4C6E2C59D9F}"/>
                </a:ext>
              </a:extLst>
            </p:cNvPr>
            <p:cNvSpPr txBox="1"/>
            <p:nvPr/>
          </p:nvSpPr>
          <p:spPr>
            <a:xfrm>
              <a:off x="4619743" y="5710984"/>
              <a:ext cx="2743199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solidFill>
                    <a:srgbClr val="FFFFFF"/>
                  </a:solidFill>
                  <a:latin typeface="Poppins"/>
                  <a:cs typeface="Calibri"/>
                </a:rPr>
                <a:t>*Why This Place study</a:t>
              </a:r>
              <a:endParaRPr lang="en-US" sz="1000" err="1">
                <a:solidFill>
                  <a:srgbClr val="FFFFFF"/>
                </a:solidFill>
                <a:latin typeface="Poppins"/>
                <a:cs typeface="Poppin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B1F23E2-1007-3595-6CD5-0D1192B96E7B}"/>
              </a:ext>
            </a:extLst>
          </p:cNvPr>
          <p:cNvGrpSpPr/>
          <p:nvPr/>
        </p:nvGrpSpPr>
        <p:grpSpPr>
          <a:xfrm>
            <a:off x="8125423" y="4631838"/>
            <a:ext cx="3458094" cy="1569660"/>
            <a:chOff x="8125423" y="4631838"/>
            <a:chExt cx="3458094" cy="15696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00F415-5FEE-8E39-9226-615D1597631F}"/>
                </a:ext>
              </a:extLst>
            </p:cNvPr>
            <p:cNvSpPr txBox="1"/>
            <p:nvPr/>
          </p:nvSpPr>
          <p:spPr>
            <a:xfrm>
              <a:off x="8125423" y="4631838"/>
              <a:ext cx="345809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cs typeface="Poppins SemiBold"/>
                </a:rPr>
                <a:t>#2 State for </a:t>
              </a:r>
              <a:endParaRPr lang="en-US">
                <a:solidFill>
                  <a:schemeClr val="bg1"/>
                </a:solidFill>
                <a:latin typeface="Poppins SemiBold"/>
                <a:ea typeface="+mn-lt"/>
                <a:cs typeface="Calibri"/>
              </a:endParaRP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Poppins SemiBold"/>
                  <a:ea typeface="+mn-lt"/>
                  <a:cs typeface="Poppins SemiBold"/>
                </a:rPr>
                <a:t>LGBTQ+ </a:t>
              </a:r>
              <a:r>
                <a:rPr lang="en-US" sz="2400" b="1">
                  <a:solidFill>
                    <a:srgbClr val="FFFFFF"/>
                  </a:solidFill>
                  <a:latin typeface="Poppins SemiBold"/>
                  <a:ea typeface="+mn-lt"/>
                  <a:cs typeface="Poppins SemiBold"/>
                </a:rPr>
                <a:t>Business Climate Index</a:t>
              </a:r>
              <a:endParaRPr lang="en-US"/>
            </a:p>
            <a:p>
              <a:pPr algn="ctr"/>
              <a:endParaRPr lang="en-US" sz="2400" b="1">
                <a:solidFill>
                  <a:schemeClr val="bg1"/>
                </a:solidFill>
                <a:latin typeface="Poppins SemiBold"/>
                <a:cs typeface="Poppins SemiBold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3F661B-CC5D-62B8-1FE0-32B7654E7A65}"/>
                </a:ext>
              </a:extLst>
            </p:cNvPr>
            <p:cNvSpPr txBox="1"/>
            <p:nvPr/>
          </p:nvSpPr>
          <p:spPr>
            <a:xfrm>
              <a:off x="8472876" y="5710984"/>
              <a:ext cx="2743199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solidFill>
                    <a:srgbClr val="FFFFFF"/>
                  </a:solidFill>
                  <a:latin typeface="Poppins"/>
                  <a:cs typeface="Calibri"/>
                </a:rPr>
                <a:t>*Out Leadership report</a:t>
              </a:r>
              <a:endParaRPr lang="en-US" sz="1000" err="1">
                <a:solidFill>
                  <a:srgbClr val="FFFFFF"/>
                </a:solidFill>
                <a:latin typeface="Poppins"/>
                <a:cs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4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10E600-8FC9-85F9-7C25-B2025FA01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672" r="1259" b="1930"/>
          <a:stretch/>
        </p:blipFill>
        <p:spPr>
          <a:xfrm>
            <a:off x="1" y="-49107"/>
            <a:ext cx="12192000" cy="690710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2BD75DB-B8C6-EB0C-45F6-054B2C1A7331}"/>
              </a:ext>
            </a:extLst>
          </p:cNvPr>
          <p:cNvCxnSpPr>
            <a:cxnSpLocks/>
          </p:cNvCxnSpPr>
          <p:nvPr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ADAD53E7-9968-80F4-3CF1-633A768B023F}"/>
              </a:ext>
            </a:extLst>
          </p:cNvPr>
          <p:cNvSpPr txBox="1">
            <a:spLocks/>
          </p:cNvSpPr>
          <p:nvPr/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Population Trends</a:t>
            </a:r>
          </a:p>
          <a:p>
            <a:r>
              <a:rPr lang="en-US">
                <a:latin typeface="Poppins"/>
                <a:cs typeface="Poppins"/>
              </a:rPr>
              <a:t>2023 </a:t>
            </a:r>
            <a:r>
              <a:rPr lang="en-US">
                <a:solidFill>
                  <a:srgbClr val="F27124"/>
                </a:solidFill>
                <a:latin typeface="Poppins"/>
                <a:cs typeface="Poppins"/>
              </a:rPr>
              <a:t>Population Growth</a:t>
            </a:r>
          </a:p>
          <a:p>
            <a:endParaRPr lang="en-US"/>
          </a:p>
        </p:txBody>
      </p:sp>
      <p:pic>
        <p:nvPicPr>
          <p:cNvPr id="4" name="Picture 3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1ECC82F8-B3A2-2C7B-6589-C63144854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58270E04-F968-F118-90AE-FF7413E63BDB}"/>
              </a:ext>
            </a:extLst>
          </p:cNvPr>
          <p:cNvSpPr txBox="1">
            <a:spLocks/>
          </p:cNvSpPr>
          <p:nvPr/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Growth in Connecticut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A1DC0-E6D7-7C5A-FDFB-96826E27709E}"/>
              </a:ext>
            </a:extLst>
          </p:cNvPr>
          <p:cNvCxnSpPr>
            <a:cxnSpLocks/>
          </p:cNvCxnSpPr>
          <p:nvPr/>
        </p:nvCxnSpPr>
        <p:spPr>
          <a:xfrm flipH="1">
            <a:off x="3916392" y="3195172"/>
            <a:ext cx="2613805" cy="0"/>
          </a:xfrm>
          <a:prstGeom prst="line">
            <a:avLst/>
          </a:prstGeom>
          <a:ln w="38100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4314D23-9141-554E-2D9D-03C516A9A92D}"/>
              </a:ext>
            </a:extLst>
          </p:cNvPr>
          <p:cNvSpPr txBox="1"/>
          <p:nvPr/>
        </p:nvSpPr>
        <p:spPr>
          <a:xfrm>
            <a:off x="777477" y="2194898"/>
            <a:ext cx="30064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3rd </a:t>
            </a:r>
            <a:br>
              <a:rPr lang="en-US" sz="80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</a:br>
            <a:endParaRPr lang="en-US" sz="4400" b="1">
              <a:solidFill>
                <a:srgbClr val="3371E7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617AE2-8749-71E1-A85F-BD3E57768FB2}"/>
              </a:ext>
            </a:extLst>
          </p:cNvPr>
          <p:cNvSpPr txBox="1"/>
          <p:nvPr/>
        </p:nvSpPr>
        <p:spPr>
          <a:xfrm>
            <a:off x="-2394242" y="3237341"/>
            <a:ext cx="6169842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2800" b="1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straight year</a:t>
            </a:r>
          </a:p>
          <a:p>
            <a:pPr algn="r"/>
            <a:r>
              <a:rPr lang="en-US" sz="28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of population </a:t>
            </a:r>
            <a:br>
              <a:rPr lang="en-US" sz="28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en-US" sz="2800" b="1">
                <a:solidFill>
                  <a:srgbClr val="F27124"/>
                </a:solidFill>
                <a:latin typeface="Poppins SemiBold" pitchFamily="2" charset="77"/>
                <a:cs typeface="Poppins SemiBold" pitchFamily="2" charset="77"/>
              </a:rPr>
              <a:t>growth</a:t>
            </a:r>
          </a:p>
        </p:txBody>
      </p:sp>
      <p:pic>
        <p:nvPicPr>
          <p:cNvPr id="20" name="Picture 19" descr="A blue outline of a state&#10;&#10;Description automatically generated">
            <a:extLst>
              <a:ext uri="{FF2B5EF4-FFF2-40B4-BE49-F238E27FC236}">
                <a16:creationId xmlns:a16="http://schemas.microsoft.com/office/drawing/2014/main" id="{2BB0F938-8EC2-3F13-0902-87410B49C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716" y="1826774"/>
            <a:ext cx="4119642" cy="3852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A665F-7F1F-DBEE-0413-4ADBCDA1889F}"/>
              </a:ext>
            </a:extLst>
          </p:cNvPr>
          <p:cNvSpPr txBox="1"/>
          <p:nvPr/>
        </p:nvSpPr>
        <p:spPr>
          <a:xfrm>
            <a:off x="6803963" y="2847067"/>
            <a:ext cx="422791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Poppins SemiBold"/>
                <a:cs typeface="Poppins SemiBold"/>
              </a:rPr>
              <a:t>+8,470</a:t>
            </a:r>
            <a:endParaRPr lang="en-US" sz="4400" b="1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E5C9C011-3C05-EA97-39C1-3556AA02483D}"/>
              </a:ext>
            </a:extLst>
          </p:cNvPr>
          <p:cNvSpPr txBox="1">
            <a:spLocks/>
          </p:cNvSpPr>
          <p:nvPr/>
        </p:nvSpPr>
        <p:spPr>
          <a:xfrm>
            <a:off x="6997394" y="5916828"/>
            <a:ext cx="4589017" cy="9144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tx1"/>
                </a:solidFill>
                <a:latin typeface="Poppins"/>
                <a:cs typeface="Poppins"/>
              </a:rPr>
              <a:t>Source: Census Bureau, Population Division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map of the state of new york&#10;&#10;Description automatically generated">
            <a:extLst>
              <a:ext uri="{FF2B5EF4-FFF2-40B4-BE49-F238E27FC236}">
                <a16:creationId xmlns:a16="http://schemas.microsoft.com/office/drawing/2014/main" id="{AEB0D4D2-5EEC-37D3-5D6C-6F274791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136CFD3-BFCA-A9D5-A9FD-7DA2B858DE0A}"/>
              </a:ext>
            </a:extLst>
          </p:cNvPr>
          <p:cNvSpPr/>
          <p:nvPr/>
        </p:nvSpPr>
        <p:spPr>
          <a:xfrm>
            <a:off x="2306224" y="1999739"/>
            <a:ext cx="913418" cy="2045588"/>
          </a:xfrm>
          <a:prstGeom prst="rect">
            <a:avLst/>
          </a:prstGeom>
          <a:solidFill>
            <a:srgbClr val="3371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3931C6-7867-376A-27D3-3907792A6E0C}"/>
              </a:ext>
            </a:extLst>
          </p:cNvPr>
          <p:cNvSpPr/>
          <p:nvPr/>
        </p:nvSpPr>
        <p:spPr>
          <a:xfrm>
            <a:off x="3924346" y="3360821"/>
            <a:ext cx="743414" cy="683013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5AE79D-35D5-3D38-06C8-3147180F0B62}"/>
              </a:ext>
            </a:extLst>
          </p:cNvPr>
          <p:cNvSpPr/>
          <p:nvPr/>
        </p:nvSpPr>
        <p:spPr>
          <a:xfrm>
            <a:off x="8678758" y="4040681"/>
            <a:ext cx="748060" cy="1659620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041BBC-C9F5-5105-7D1F-B22DC5EB987E}"/>
              </a:ext>
            </a:extLst>
          </p:cNvPr>
          <p:cNvSpPr/>
          <p:nvPr/>
        </p:nvSpPr>
        <p:spPr>
          <a:xfrm>
            <a:off x="5565327" y="4045327"/>
            <a:ext cx="748060" cy="232318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6F1B81-BC97-7701-D29E-0E240CBA4CD8}"/>
              </a:ext>
            </a:extLst>
          </p:cNvPr>
          <p:cNvSpPr/>
          <p:nvPr/>
        </p:nvSpPr>
        <p:spPr>
          <a:xfrm>
            <a:off x="7131145" y="4040681"/>
            <a:ext cx="748060" cy="1369878"/>
          </a:xfrm>
          <a:prstGeom prst="rect">
            <a:avLst/>
          </a:prstGeom>
          <a:solidFill>
            <a:srgbClr val="F271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6921B7-27B8-4743-ACD2-806AE3D3DBA6}"/>
              </a:ext>
            </a:extLst>
          </p:cNvPr>
          <p:cNvCxnSpPr>
            <a:cxnSpLocks/>
          </p:cNvCxnSpPr>
          <p:nvPr/>
        </p:nvCxnSpPr>
        <p:spPr>
          <a:xfrm>
            <a:off x="625642" y="6172201"/>
            <a:ext cx="10960769" cy="0"/>
          </a:xfrm>
          <a:prstGeom prst="line">
            <a:avLst/>
          </a:prstGeom>
          <a:ln w="15875">
            <a:solidFill>
              <a:srgbClr val="337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488D5F5-B3E9-FCA0-470D-945998ECCDEB}"/>
              </a:ext>
            </a:extLst>
          </p:cNvPr>
          <p:cNvSpPr txBox="1">
            <a:spLocks/>
          </p:cNvSpPr>
          <p:nvPr/>
        </p:nvSpPr>
        <p:spPr>
          <a:xfrm>
            <a:off x="524691" y="457778"/>
            <a:ext cx="10060823" cy="5397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Poppins"/>
                <a:cs typeface="Poppins"/>
              </a:rPr>
              <a:t>Population in Context - </a:t>
            </a:r>
            <a:r>
              <a:rPr lang="en-US" b="0"/>
              <a:t>3 Year Changes</a:t>
            </a:r>
          </a:p>
          <a:p>
            <a:endParaRPr lang="en-US">
              <a:latin typeface="Poppins"/>
              <a:cs typeface="Poppins"/>
            </a:endParaRPr>
          </a:p>
        </p:txBody>
      </p:sp>
      <p:pic>
        <p:nvPicPr>
          <p:cNvPr id="7" name="Picture 6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E3D3DE56-6479-CC31-E1AF-BEBEED0E1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C657D3F7-7D08-EE2E-746E-BCC4379EEFB7}"/>
              </a:ext>
            </a:extLst>
          </p:cNvPr>
          <p:cNvSpPr txBox="1">
            <a:spLocks/>
          </p:cNvSpPr>
          <p:nvPr/>
        </p:nvSpPr>
        <p:spPr>
          <a:xfrm>
            <a:off x="524691" y="6400800"/>
            <a:ext cx="5832904" cy="914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3371E7"/>
                </a:solidFill>
              </a:rPr>
              <a:t>Growth in Connecticut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B6036893-DFB4-E4AD-C6D4-0DE03DE8FD93}"/>
              </a:ext>
            </a:extLst>
          </p:cNvPr>
          <p:cNvSpPr txBox="1">
            <a:spLocks/>
          </p:cNvSpPr>
          <p:nvPr/>
        </p:nvSpPr>
        <p:spPr>
          <a:xfrm>
            <a:off x="555238" y="5916828"/>
            <a:ext cx="4798992" cy="36869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3371E7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Poppins"/>
                <a:cs typeface="Poppins"/>
              </a:rPr>
              <a:t>Source: Census Bureau; Population Division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7B0D3-2D08-A78D-E97C-C25A23D9F487}"/>
              </a:ext>
            </a:extLst>
          </p:cNvPr>
          <p:cNvSpPr txBox="1"/>
          <p:nvPr/>
        </p:nvSpPr>
        <p:spPr>
          <a:xfrm>
            <a:off x="2215312" y="1620193"/>
            <a:ext cx="11285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Poppins SemiBold"/>
                <a:cs typeface="Poppins SemiBold"/>
              </a:rPr>
              <a:t>+11,264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6F5ED6-3370-4349-AA4A-411E2357CE3A}"/>
              </a:ext>
            </a:extLst>
          </p:cNvPr>
          <p:cNvSpPr txBox="1"/>
          <p:nvPr/>
        </p:nvSpPr>
        <p:spPr>
          <a:xfrm>
            <a:off x="3812769" y="3017576"/>
            <a:ext cx="104233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Poppins SemiBold"/>
                <a:cs typeface="Poppins SemiBold"/>
              </a:rPr>
              <a:t>+1,802</a:t>
            </a:r>
            <a:endParaRPr lang="en-US" sz="1100" b="1">
              <a:solidFill>
                <a:srgbClr val="00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085645-F72C-9E58-99D6-C5B4855796C1}"/>
              </a:ext>
            </a:extLst>
          </p:cNvPr>
          <p:cNvSpPr txBox="1"/>
          <p:nvPr/>
        </p:nvSpPr>
        <p:spPr>
          <a:xfrm>
            <a:off x="8416097" y="5783918"/>
            <a:ext cx="125944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Poppins SemiBold"/>
                <a:cs typeface="Poppins SemiBold"/>
              </a:rPr>
              <a:t>-631,104</a:t>
            </a:r>
            <a:endParaRPr lang="en-US" sz="1100" b="1">
              <a:solidFill>
                <a:srgbClr val="00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F06B4D-F7DB-1BC4-A20D-AA1913F3EAB5}"/>
              </a:ext>
            </a:extLst>
          </p:cNvPr>
          <p:cNvSpPr txBox="1"/>
          <p:nvPr/>
        </p:nvSpPr>
        <p:spPr>
          <a:xfrm>
            <a:off x="5435648" y="4269929"/>
            <a:ext cx="100639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Poppins SemiBold"/>
                <a:cs typeface="Poppins SemiBold"/>
              </a:rPr>
              <a:t>-1,409</a:t>
            </a:r>
            <a:endParaRPr lang="en-US" sz="1100" b="1">
              <a:solidFill>
                <a:srgbClr val="00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171989-6721-4E58-0BCF-A138D6897115}"/>
              </a:ext>
            </a:extLst>
          </p:cNvPr>
          <p:cNvSpPr txBox="1"/>
          <p:nvPr/>
        </p:nvSpPr>
        <p:spPr>
          <a:xfrm>
            <a:off x="6838583" y="5460207"/>
            <a:ext cx="128030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Poppins SemiBold"/>
                <a:cs typeface="Poppins SemiBold"/>
              </a:rPr>
              <a:t>-31,534</a:t>
            </a:r>
            <a:endParaRPr lang="en-US" sz="1100" b="1">
              <a:solidFill>
                <a:srgbClr val="00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1904E7-83DF-62EA-0BD4-D5BD67E24196}"/>
              </a:ext>
            </a:extLst>
          </p:cNvPr>
          <p:cNvSpPr txBox="1"/>
          <p:nvPr/>
        </p:nvSpPr>
        <p:spPr>
          <a:xfrm>
            <a:off x="2443975" y="4092938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CT</a:t>
            </a:r>
            <a:endParaRPr lang="en-US">
              <a:latin typeface="Poppins SemiBold"/>
              <a:cs typeface="Poppins Semi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11B46B-3251-32AF-4A81-C311BF182C60}"/>
              </a:ext>
            </a:extLst>
          </p:cNvPr>
          <p:cNvSpPr txBox="1"/>
          <p:nvPr/>
        </p:nvSpPr>
        <p:spPr>
          <a:xfrm>
            <a:off x="3995853" y="4143887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NJ</a:t>
            </a:r>
            <a:endParaRPr lang="en-US">
              <a:latin typeface="Poppins SemiBold"/>
              <a:cs typeface="Poppins SemiBol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587D8F-4CD8-3BE5-CE3F-C95A35825342}"/>
              </a:ext>
            </a:extLst>
          </p:cNvPr>
          <p:cNvSpPr txBox="1"/>
          <p:nvPr/>
        </p:nvSpPr>
        <p:spPr>
          <a:xfrm>
            <a:off x="8748454" y="3675749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NY</a:t>
            </a:r>
            <a:endParaRPr lang="en-US">
              <a:latin typeface="Poppins SemiBold"/>
              <a:cs typeface="Poppins SemiBold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C71743-6812-67FF-C1D6-E05B3EEDDE98}"/>
              </a:ext>
            </a:extLst>
          </p:cNvPr>
          <p:cNvSpPr txBox="1"/>
          <p:nvPr/>
        </p:nvSpPr>
        <p:spPr>
          <a:xfrm>
            <a:off x="5625731" y="3657819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RI</a:t>
            </a:r>
            <a:endParaRPr lang="en-US">
              <a:latin typeface="Poppins SemiBold"/>
              <a:cs typeface="Poppins SemiBold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83E7EC-6E99-83D2-C6F8-2DAE14D1C231}"/>
              </a:ext>
            </a:extLst>
          </p:cNvPr>
          <p:cNvSpPr txBox="1"/>
          <p:nvPr/>
        </p:nvSpPr>
        <p:spPr>
          <a:xfrm>
            <a:off x="7224072" y="3657818"/>
            <a:ext cx="594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Poppins SemiBold"/>
                <a:cs typeface="Calibri"/>
              </a:rPr>
              <a:t>MA</a:t>
            </a:r>
            <a:endParaRPr lang="en-US">
              <a:latin typeface="Poppins SemiBold"/>
              <a:cs typeface="Poppins SemiBold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A1AE5F9-B82E-95D5-0527-CEB3F44AB1BA}"/>
              </a:ext>
            </a:extLst>
          </p:cNvPr>
          <p:cNvCxnSpPr/>
          <p:nvPr/>
        </p:nvCxnSpPr>
        <p:spPr>
          <a:xfrm flipV="1">
            <a:off x="1540726" y="4031388"/>
            <a:ext cx="8543693" cy="1022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D92BC4C-3CD1-CD8A-1254-285A6EB91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364" y="4991159"/>
            <a:ext cx="842847" cy="1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BF120C-EB39-A028-283E-020B2348213F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0CE18CFA-12B2-DF05-20B7-935EB7A0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955" y="6401149"/>
            <a:ext cx="1362456" cy="195363"/>
          </a:xfrm>
          <a:prstGeom prst="rect">
            <a:avLst/>
          </a:prstGeom>
        </p:spPr>
      </p:pic>
      <p:pic>
        <p:nvPicPr>
          <p:cNvPr id="6" name="Picture 5" descr="A black and white circle with a black arrow in it&#10;&#10;Description automatically generated">
            <a:extLst>
              <a:ext uri="{FF2B5EF4-FFF2-40B4-BE49-F238E27FC236}">
                <a16:creationId xmlns:a16="http://schemas.microsoft.com/office/drawing/2014/main" id="{7C2FB511-06CA-6B71-36C9-5A6B34FC09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-1675018" y="113925"/>
            <a:ext cx="6621091" cy="66470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D9DB4-06AF-E1C9-BE7E-24DB3971B44B}"/>
              </a:ext>
            </a:extLst>
          </p:cNvPr>
          <p:cNvSpPr txBox="1"/>
          <p:nvPr/>
        </p:nvSpPr>
        <p:spPr>
          <a:xfrm>
            <a:off x="-2" y="283331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371E7"/>
                </a:solidFill>
                <a:latin typeface="Poppins SemiBold" pitchFamily="2" charset="77"/>
                <a:cs typeface="Poppins SemiBold" pitchFamily="2" charset="77"/>
              </a:rPr>
              <a:t>Boosting Our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B4F035-020D-DEE0-07E0-93FA64493FC0}"/>
              </a:ext>
            </a:extLst>
          </p:cNvPr>
          <p:cNvSpPr txBox="1"/>
          <p:nvPr/>
        </p:nvSpPr>
        <p:spPr>
          <a:xfrm>
            <a:off x="-83425" y="3312758"/>
            <a:ext cx="1235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371E7"/>
                </a:solidFill>
                <a:latin typeface="Poppins" pitchFamily="2" charset="77"/>
                <a:cs typeface="Poppins" pitchFamily="2" charset="77"/>
              </a:rPr>
              <a:t>SMALL BUSINESSES</a:t>
            </a:r>
          </a:p>
        </p:txBody>
      </p:sp>
    </p:spTree>
    <p:extLst>
      <p:ext uri="{BB962C8B-B14F-4D97-AF65-F5344CB8AC3E}">
        <p14:creationId xmlns:p14="http://schemas.microsoft.com/office/powerpoint/2010/main" val="74554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1880</Words>
  <Application>Microsoft Office PowerPoint</Application>
  <PresentationFormat>Widescreen</PresentationFormat>
  <Paragraphs>432</Paragraphs>
  <Slides>30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Barch</dc:creator>
  <cp:lastModifiedBy>Steuber, David</cp:lastModifiedBy>
  <cp:revision>19</cp:revision>
  <cp:lastPrinted>2024-02-07T15:17:25Z</cp:lastPrinted>
  <dcterms:created xsi:type="dcterms:W3CDTF">2022-03-18T15:56:33Z</dcterms:created>
  <dcterms:modified xsi:type="dcterms:W3CDTF">2024-11-06T13:53:08Z</dcterms:modified>
</cp:coreProperties>
</file>